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4" r:id="rId3"/>
    <p:sldId id="310" r:id="rId4"/>
    <p:sldId id="308" r:id="rId5"/>
    <p:sldId id="318" r:id="rId6"/>
    <p:sldId id="336" r:id="rId7"/>
    <p:sldId id="327" r:id="rId8"/>
    <p:sldId id="319" r:id="rId9"/>
    <p:sldId id="335" r:id="rId10"/>
    <p:sldId id="321" r:id="rId11"/>
    <p:sldId id="322" r:id="rId12"/>
    <p:sldId id="337" r:id="rId13"/>
    <p:sldId id="324" r:id="rId14"/>
    <p:sldId id="334" r:id="rId15"/>
    <p:sldId id="325" r:id="rId16"/>
    <p:sldId id="329" r:id="rId17"/>
    <p:sldId id="326" r:id="rId18"/>
    <p:sldId id="269" r:id="rId19"/>
    <p:sldId id="259" r:id="rId20"/>
  </p:sldIdLst>
  <p:sldSz cx="9144000" cy="6858000" type="screen4x3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dy Chiang" initials="E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>
      <p:cViewPr varScale="1">
        <p:scale>
          <a:sx n="133" d="100"/>
          <a:sy n="133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469"/>
    </p:cViewPr>
  </p:sorterViewPr>
  <p:notesViewPr>
    <p:cSldViewPr>
      <p:cViewPr varScale="1">
        <p:scale>
          <a:sx n="55" d="100"/>
          <a:sy n="55" d="100"/>
        </p:scale>
        <p:origin x="-2844" y="-7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3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AF2E7-3A1F-4265-A33E-DEAC7F006BD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F5D4211-0A27-441C-9985-5829A8481585}">
      <dgm:prSet phldrT="[文字]"/>
      <dgm:spPr/>
      <dgm:t>
        <a:bodyPr/>
        <a:lstStyle/>
        <a:p>
          <a:r>
            <a:rPr lang="en-US" altLang="zh-TW" dirty="0"/>
            <a:t>Production</a:t>
          </a:r>
          <a:endParaRPr lang="zh-TW" altLang="en-US" dirty="0"/>
        </a:p>
      </dgm:t>
    </dgm:pt>
    <dgm:pt modelId="{8F059AD3-3BFF-4320-A94B-BA6B1E8F198E}" type="parTrans" cxnId="{230846E4-A5AB-4C81-A3A7-4B87A7691A94}">
      <dgm:prSet/>
      <dgm:spPr/>
      <dgm:t>
        <a:bodyPr/>
        <a:lstStyle/>
        <a:p>
          <a:endParaRPr lang="zh-TW" altLang="en-US"/>
        </a:p>
      </dgm:t>
    </dgm:pt>
    <dgm:pt modelId="{0083ECE2-35D0-4808-BFBB-D1D91596A1CF}" type="sibTrans" cxnId="{230846E4-A5AB-4C81-A3A7-4B87A7691A94}">
      <dgm:prSet/>
      <dgm:spPr/>
      <dgm:t>
        <a:bodyPr/>
        <a:lstStyle/>
        <a:p>
          <a:endParaRPr lang="zh-TW" altLang="en-US"/>
        </a:p>
      </dgm:t>
    </dgm:pt>
    <dgm:pt modelId="{47F777A1-12FF-41F0-BB16-0B9B8A95F6FF}">
      <dgm:prSet phldrT="[文字]"/>
      <dgm:spPr/>
      <dgm:t>
        <a:bodyPr/>
        <a:lstStyle/>
        <a:p>
          <a:r>
            <a:rPr lang="en-US" altLang="zh-TW" dirty="0" smtClean="0"/>
            <a:t>Machines </a:t>
          </a:r>
          <a:r>
            <a:rPr lang="en-US" altLang="zh-TW" dirty="0"/>
            <a:t>production </a:t>
          </a:r>
          <a:r>
            <a:rPr lang="en-US" altLang="zh-TW" dirty="0" smtClean="0"/>
            <a:t>status transparency</a:t>
          </a:r>
          <a:endParaRPr lang="zh-TW" altLang="en-US" dirty="0"/>
        </a:p>
      </dgm:t>
    </dgm:pt>
    <dgm:pt modelId="{B6E43F7C-13C3-46D7-A2F5-95260EA2DF78}" type="parTrans" cxnId="{DC56246C-98A5-4EF9-8CB4-EDB79C24E5EA}">
      <dgm:prSet/>
      <dgm:spPr/>
      <dgm:t>
        <a:bodyPr/>
        <a:lstStyle/>
        <a:p>
          <a:endParaRPr lang="zh-TW" altLang="en-US"/>
        </a:p>
      </dgm:t>
    </dgm:pt>
    <dgm:pt modelId="{2D93ABA9-8E95-49B9-8496-5E8C9A34D20F}" type="sibTrans" cxnId="{DC56246C-98A5-4EF9-8CB4-EDB79C24E5EA}">
      <dgm:prSet/>
      <dgm:spPr/>
      <dgm:t>
        <a:bodyPr/>
        <a:lstStyle/>
        <a:p>
          <a:endParaRPr lang="zh-TW" altLang="en-US"/>
        </a:p>
      </dgm:t>
    </dgm:pt>
    <dgm:pt modelId="{06465A62-69AF-4C1B-88D8-3758CCE5BB56}">
      <dgm:prSet phldrT="[文字]"/>
      <dgm:spPr/>
      <dgm:t>
        <a:bodyPr/>
        <a:lstStyle/>
        <a:p>
          <a:r>
            <a:rPr lang="en-US" altLang="zh-TW" dirty="0"/>
            <a:t>Maintenance and Service</a:t>
          </a:r>
          <a:endParaRPr lang="zh-TW" altLang="en-US" dirty="0"/>
        </a:p>
      </dgm:t>
    </dgm:pt>
    <dgm:pt modelId="{40A67DDA-DD39-4DDB-AF73-9489286B319A}" type="parTrans" cxnId="{655C95D2-684E-4A81-9D72-9C3416C906D7}">
      <dgm:prSet/>
      <dgm:spPr/>
      <dgm:t>
        <a:bodyPr/>
        <a:lstStyle/>
        <a:p>
          <a:endParaRPr lang="zh-TW" altLang="en-US"/>
        </a:p>
      </dgm:t>
    </dgm:pt>
    <dgm:pt modelId="{F5A2401B-9333-426D-B155-A5F2EB04DCD6}" type="sibTrans" cxnId="{655C95D2-684E-4A81-9D72-9C3416C906D7}">
      <dgm:prSet/>
      <dgm:spPr/>
      <dgm:t>
        <a:bodyPr/>
        <a:lstStyle/>
        <a:p>
          <a:endParaRPr lang="zh-TW" altLang="en-US"/>
        </a:p>
      </dgm:t>
    </dgm:pt>
    <dgm:pt modelId="{D66EF4C6-F929-46DB-A4FD-0ADBEB4A8F1C}">
      <dgm:prSet phldrT="[文字]"/>
      <dgm:spPr/>
      <dgm:t>
        <a:bodyPr/>
        <a:lstStyle/>
        <a:p>
          <a:r>
            <a:rPr lang="en-US" altLang="zh-TW" b="1" dirty="0"/>
            <a:t>Error message prior to broken</a:t>
          </a:r>
          <a:endParaRPr lang="zh-TW" altLang="en-US" b="1" dirty="0"/>
        </a:p>
      </dgm:t>
    </dgm:pt>
    <dgm:pt modelId="{783574FF-1509-4BF7-BEA8-F96AD6431981}" type="parTrans" cxnId="{09AD4611-A5BA-4037-BF2C-B258919496C6}">
      <dgm:prSet/>
      <dgm:spPr/>
      <dgm:t>
        <a:bodyPr/>
        <a:lstStyle/>
        <a:p>
          <a:endParaRPr lang="zh-TW" altLang="en-US"/>
        </a:p>
      </dgm:t>
    </dgm:pt>
    <dgm:pt modelId="{39AE5CA0-346D-4636-9F75-DAB19A79EAD6}" type="sibTrans" cxnId="{09AD4611-A5BA-4037-BF2C-B258919496C6}">
      <dgm:prSet/>
      <dgm:spPr/>
      <dgm:t>
        <a:bodyPr/>
        <a:lstStyle/>
        <a:p>
          <a:endParaRPr lang="zh-TW" altLang="en-US"/>
        </a:p>
      </dgm:t>
    </dgm:pt>
    <dgm:pt modelId="{34702B6D-B388-4200-9125-FA1AF054DC2C}">
      <dgm:prSet/>
      <dgm:spPr/>
      <dgm:t>
        <a:bodyPr/>
        <a:lstStyle/>
        <a:p>
          <a:r>
            <a:rPr lang="en-US" altLang="zh-TW" dirty="0"/>
            <a:t>Increased utilization and asset availability</a:t>
          </a:r>
        </a:p>
      </dgm:t>
    </dgm:pt>
    <dgm:pt modelId="{AB59BEB7-9FED-4F97-9853-E0439302C0CE}" type="parTrans" cxnId="{382A8AB7-84A0-403C-9C6A-C2685C958C2D}">
      <dgm:prSet/>
      <dgm:spPr/>
      <dgm:t>
        <a:bodyPr/>
        <a:lstStyle/>
        <a:p>
          <a:endParaRPr lang="zh-TW" altLang="en-US"/>
        </a:p>
      </dgm:t>
    </dgm:pt>
    <dgm:pt modelId="{94FFF950-8C7E-42BC-8965-9E6ADC4AB0CA}" type="sibTrans" cxnId="{382A8AB7-84A0-403C-9C6A-C2685C958C2D}">
      <dgm:prSet/>
      <dgm:spPr/>
      <dgm:t>
        <a:bodyPr/>
        <a:lstStyle/>
        <a:p>
          <a:endParaRPr lang="zh-TW" altLang="en-US"/>
        </a:p>
      </dgm:t>
    </dgm:pt>
    <dgm:pt modelId="{B370BB0B-2F2F-4A52-A307-55AA66FAD20D}">
      <dgm:prSet/>
      <dgm:spPr/>
      <dgm:t>
        <a:bodyPr/>
        <a:lstStyle/>
        <a:p>
          <a:r>
            <a:rPr lang="en-US" altLang="zh-TW" dirty="0" smtClean="0"/>
            <a:t>Increased machine productivity</a:t>
          </a:r>
          <a:endParaRPr lang="en-US" altLang="zh-TW" dirty="0"/>
        </a:p>
      </dgm:t>
    </dgm:pt>
    <dgm:pt modelId="{91EA2A68-0A2C-4F7C-A55F-85C428148148}" type="parTrans" cxnId="{48A6BFBB-17C5-4764-ADB8-320EAEACEE7B}">
      <dgm:prSet/>
      <dgm:spPr/>
      <dgm:t>
        <a:bodyPr/>
        <a:lstStyle/>
        <a:p>
          <a:endParaRPr lang="zh-TW" altLang="en-US"/>
        </a:p>
      </dgm:t>
    </dgm:pt>
    <dgm:pt modelId="{3A293D15-A22E-4593-A388-46BC18CD183C}" type="sibTrans" cxnId="{48A6BFBB-17C5-4764-ADB8-320EAEACEE7B}">
      <dgm:prSet/>
      <dgm:spPr/>
      <dgm:t>
        <a:bodyPr/>
        <a:lstStyle/>
        <a:p>
          <a:endParaRPr lang="zh-TW" altLang="en-US"/>
        </a:p>
      </dgm:t>
    </dgm:pt>
    <dgm:pt modelId="{6BE5CAC2-0596-4391-BA4A-F2DCCCD17A1B}">
      <dgm:prSet/>
      <dgm:spPr/>
      <dgm:t>
        <a:bodyPr/>
        <a:lstStyle/>
        <a:p>
          <a:r>
            <a:rPr lang="en-US" altLang="zh-TW" dirty="0"/>
            <a:t>Lower warranty expenses / increase service efficiency</a:t>
          </a:r>
        </a:p>
      </dgm:t>
    </dgm:pt>
    <dgm:pt modelId="{A8567DE9-AFC1-4152-A556-E0134B675F2C}" type="parTrans" cxnId="{D8D7A29D-B0BC-4CFA-8B26-F2B313720A2F}">
      <dgm:prSet/>
      <dgm:spPr/>
      <dgm:t>
        <a:bodyPr/>
        <a:lstStyle/>
        <a:p>
          <a:endParaRPr lang="zh-TW" altLang="en-US"/>
        </a:p>
      </dgm:t>
    </dgm:pt>
    <dgm:pt modelId="{076B0F74-EF58-46B5-94CA-3FE5FBDB4C3C}" type="sibTrans" cxnId="{D8D7A29D-B0BC-4CFA-8B26-F2B313720A2F}">
      <dgm:prSet/>
      <dgm:spPr/>
      <dgm:t>
        <a:bodyPr/>
        <a:lstStyle/>
        <a:p>
          <a:endParaRPr lang="zh-TW" altLang="en-US"/>
        </a:p>
      </dgm:t>
    </dgm:pt>
    <dgm:pt modelId="{C4D06068-14B6-493B-8B54-E55E81958760}">
      <dgm:prSet/>
      <dgm:spPr/>
      <dgm:t>
        <a:bodyPr/>
        <a:lstStyle/>
        <a:p>
          <a:r>
            <a:rPr lang="en-US" altLang="zh-TW" dirty="0"/>
            <a:t>Reduce inventory of spare parts</a:t>
          </a:r>
        </a:p>
      </dgm:t>
    </dgm:pt>
    <dgm:pt modelId="{502E18B8-62FD-4B69-9D07-5171E871A991}" type="parTrans" cxnId="{A1183CDA-4E99-4684-B886-F89E7B6CE35B}">
      <dgm:prSet/>
      <dgm:spPr/>
      <dgm:t>
        <a:bodyPr/>
        <a:lstStyle/>
        <a:p>
          <a:endParaRPr lang="zh-TW" altLang="en-US"/>
        </a:p>
      </dgm:t>
    </dgm:pt>
    <dgm:pt modelId="{9C786E73-63BC-4C58-BF63-812B8304ECFA}" type="sibTrans" cxnId="{A1183CDA-4E99-4684-B886-F89E7B6CE35B}">
      <dgm:prSet/>
      <dgm:spPr/>
      <dgm:t>
        <a:bodyPr/>
        <a:lstStyle/>
        <a:p>
          <a:endParaRPr lang="zh-TW" altLang="en-US"/>
        </a:p>
      </dgm:t>
    </dgm:pt>
    <dgm:pt modelId="{969B54E5-A8C8-4694-B238-8A2AD90AD452}">
      <dgm:prSet/>
      <dgm:spPr/>
      <dgm:t>
        <a:bodyPr/>
        <a:lstStyle/>
        <a:p>
          <a:r>
            <a:rPr lang="en-US" altLang="zh-TW" dirty="0"/>
            <a:t>Equipment working when needed</a:t>
          </a:r>
        </a:p>
      </dgm:t>
    </dgm:pt>
    <dgm:pt modelId="{F05C6430-7B32-4119-8370-6519BDFADC72}" type="parTrans" cxnId="{F596F34C-47E9-4097-B95E-22C1908585C9}">
      <dgm:prSet/>
      <dgm:spPr/>
      <dgm:t>
        <a:bodyPr/>
        <a:lstStyle/>
        <a:p>
          <a:endParaRPr lang="zh-TW" altLang="en-US"/>
        </a:p>
      </dgm:t>
    </dgm:pt>
    <dgm:pt modelId="{1CC09DB6-34B6-48B7-A59E-6B7C463AD737}" type="sibTrans" cxnId="{F596F34C-47E9-4097-B95E-22C1908585C9}">
      <dgm:prSet/>
      <dgm:spPr/>
      <dgm:t>
        <a:bodyPr/>
        <a:lstStyle/>
        <a:p>
          <a:endParaRPr lang="zh-TW" altLang="en-US"/>
        </a:p>
      </dgm:t>
    </dgm:pt>
    <dgm:pt modelId="{77EDE89B-B9A0-48D7-8E77-B185C7E4D0D6}">
      <dgm:prSet/>
      <dgm:spPr/>
      <dgm:t>
        <a:bodyPr/>
        <a:lstStyle/>
        <a:p>
          <a:r>
            <a:rPr lang="en-US" altLang="zh-TW" dirty="0" smtClean="0"/>
            <a:t>Abnormal condition notice for faster reaction</a:t>
          </a:r>
          <a:endParaRPr lang="en-US" altLang="zh-TW" dirty="0"/>
        </a:p>
      </dgm:t>
    </dgm:pt>
    <dgm:pt modelId="{977B8C14-E1E2-4A62-BBBB-25B58EF89019}" type="parTrans" cxnId="{4F9F7EB2-4C83-4F23-96F7-1A5209EF37F2}">
      <dgm:prSet/>
      <dgm:spPr/>
      <dgm:t>
        <a:bodyPr/>
        <a:lstStyle/>
        <a:p>
          <a:endParaRPr lang="zh-TW" altLang="en-US"/>
        </a:p>
      </dgm:t>
    </dgm:pt>
    <dgm:pt modelId="{8FCEA024-0A8D-4144-9409-F0BF806E97DE}" type="sibTrans" cxnId="{4F9F7EB2-4C83-4F23-96F7-1A5209EF37F2}">
      <dgm:prSet/>
      <dgm:spPr/>
      <dgm:t>
        <a:bodyPr/>
        <a:lstStyle/>
        <a:p>
          <a:endParaRPr lang="zh-TW" altLang="en-US"/>
        </a:p>
      </dgm:t>
    </dgm:pt>
    <dgm:pt modelId="{5699FB10-7FC8-49BE-AE75-76C2A56A089F}" type="pres">
      <dgm:prSet presAssocID="{B0EAF2E7-3A1F-4265-A33E-DEAC7F006B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DEED525-7A98-479F-B3B0-311FFA2E5523}" type="pres">
      <dgm:prSet presAssocID="{1F5D4211-0A27-441C-9985-5829A8481585}" presName="composite" presStyleCnt="0"/>
      <dgm:spPr/>
    </dgm:pt>
    <dgm:pt modelId="{26615963-6A84-4AF6-8739-9FE393F4A59F}" type="pres">
      <dgm:prSet presAssocID="{1F5D4211-0A27-441C-9985-5829A848158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7B8A21-D192-44FD-9F5C-203E9C89381B}" type="pres">
      <dgm:prSet presAssocID="{1F5D4211-0A27-441C-9985-5829A848158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F548-2BB8-46DF-9FB3-2624055954B1}" type="pres">
      <dgm:prSet presAssocID="{0083ECE2-35D0-4808-BFBB-D1D91596A1CF}" presName="space" presStyleCnt="0"/>
      <dgm:spPr/>
    </dgm:pt>
    <dgm:pt modelId="{7B9ECC5A-BCB7-48BA-9568-C7A89DD2A51D}" type="pres">
      <dgm:prSet presAssocID="{06465A62-69AF-4C1B-88D8-3758CCE5BB56}" presName="composite" presStyleCnt="0"/>
      <dgm:spPr/>
    </dgm:pt>
    <dgm:pt modelId="{AA88C67C-7D15-45F8-9732-AB26E9B0FF0C}" type="pres">
      <dgm:prSet presAssocID="{06465A62-69AF-4C1B-88D8-3758CCE5BB5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2AC2EF-9AF5-4D27-BFE5-98DDDE25B1FD}" type="pres">
      <dgm:prSet presAssocID="{06465A62-69AF-4C1B-88D8-3758CCE5BB5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63DB170-E947-4B62-A25C-E9FB641495C4}" type="presOf" srcId="{34702B6D-B388-4200-9125-FA1AF054DC2C}" destId="{A27B8A21-D192-44FD-9F5C-203E9C89381B}" srcOrd="0" destOrd="1" presId="urn:microsoft.com/office/officeart/2005/8/layout/hList1"/>
    <dgm:cxn modelId="{B8D14DE9-E180-433C-B738-C012570C5E0F}" type="presOf" srcId="{B0EAF2E7-3A1F-4265-A33E-DEAC7F006BD7}" destId="{5699FB10-7FC8-49BE-AE75-76C2A56A089F}" srcOrd="0" destOrd="0" presId="urn:microsoft.com/office/officeart/2005/8/layout/hList1"/>
    <dgm:cxn modelId="{C107B3F8-4359-4EF7-B5C8-D5232FCC3D82}" type="presOf" srcId="{6BE5CAC2-0596-4391-BA4A-F2DCCCD17A1B}" destId="{542AC2EF-9AF5-4D27-BFE5-98DDDE25B1FD}" srcOrd="0" destOrd="1" presId="urn:microsoft.com/office/officeart/2005/8/layout/hList1"/>
    <dgm:cxn modelId="{2150F3E3-BBCA-484E-8244-8BF97D2A259F}" type="presOf" srcId="{1F5D4211-0A27-441C-9985-5829A8481585}" destId="{26615963-6A84-4AF6-8739-9FE393F4A59F}" srcOrd="0" destOrd="0" presId="urn:microsoft.com/office/officeart/2005/8/layout/hList1"/>
    <dgm:cxn modelId="{230846E4-A5AB-4C81-A3A7-4B87A7691A94}" srcId="{B0EAF2E7-3A1F-4265-A33E-DEAC7F006BD7}" destId="{1F5D4211-0A27-441C-9985-5829A8481585}" srcOrd="0" destOrd="0" parTransId="{8F059AD3-3BFF-4320-A94B-BA6B1E8F198E}" sibTransId="{0083ECE2-35D0-4808-BFBB-D1D91596A1CF}"/>
    <dgm:cxn modelId="{BFAF9642-88E8-4B22-8723-D1F7883DC5E1}" type="presOf" srcId="{47F777A1-12FF-41F0-BB16-0B9B8A95F6FF}" destId="{A27B8A21-D192-44FD-9F5C-203E9C89381B}" srcOrd="0" destOrd="0" presId="urn:microsoft.com/office/officeart/2005/8/layout/hList1"/>
    <dgm:cxn modelId="{382A8AB7-84A0-403C-9C6A-C2685C958C2D}" srcId="{1F5D4211-0A27-441C-9985-5829A8481585}" destId="{34702B6D-B388-4200-9125-FA1AF054DC2C}" srcOrd="1" destOrd="0" parTransId="{AB59BEB7-9FED-4F97-9853-E0439302C0CE}" sibTransId="{94FFF950-8C7E-42BC-8965-9E6ADC4AB0CA}"/>
    <dgm:cxn modelId="{4F9F7EB2-4C83-4F23-96F7-1A5209EF37F2}" srcId="{1F5D4211-0A27-441C-9985-5829A8481585}" destId="{77EDE89B-B9A0-48D7-8E77-B185C7E4D0D6}" srcOrd="3" destOrd="0" parTransId="{977B8C14-E1E2-4A62-BBBB-25B58EF89019}" sibTransId="{8FCEA024-0A8D-4144-9409-F0BF806E97DE}"/>
    <dgm:cxn modelId="{042EDAD8-513C-4BCB-B22E-1A881B703103}" type="presOf" srcId="{D66EF4C6-F929-46DB-A4FD-0ADBEB4A8F1C}" destId="{542AC2EF-9AF5-4D27-BFE5-98DDDE25B1FD}" srcOrd="0" destOrd="0" presId="urn:microsoft.com/office/officeart/2005/8/layout/hList1"/>
    <dgm:cxn modelId="{B0521F2D-E641-499D-A462-C83DC6243435}" type="presOf" srcId="{B370BB0B-2F2F-4A52-A307-55AA66FAD20D}" destId="{A27B8A21-D192-44FD-9F5C-203E9C89381B}" srcOrd="0" destOrd="2" presId="urn:microsoft.com/office/officeart/2005/8/layout/hList1"/>
    <dgm:cxn modelId="{563BC201-F33F-4340-A305-0A5BB6F54CC2}" type="presOf" srcId="{C4D06068-14B6-493B-8B54-E55E81958760}" destId="{542AC2EF-9AF5-4D27-BFE5-98DDDE25B1FD}" srcOrd="0" destOrd="2" presId="urn:microsoft.com/office/officeart/2005/8/layout/hList1"/>
    <dgm:cxn modelId="{48A6BFBB-17C5-4764-ADB8-320EAEACEE7B}" srcId="{1F5D4211-0A27-441C-9985-5829A8481585}" destId="{B370BB0B-2F2F-4A52-A307-55AA66FAD20D}" srcOrd="2" destOrd="0" parTransId="{91EA2A68-0A2C-4F7C-A55F-85C428148148}" sibTransId="{3A293D15-A22E-4593-A388-46BC18CD183C}"/>
    <dgm:cxn modelId="{09AD4611-A5BA-4037-BF2C-B258919496C6}" srcId="{06465A62-69AF-4C1B-88D8-3758CCE5BB56}" destId="{D66EF4C6-F929-46DB-A4FD-0ADBEB4A8F1C}" srcOrd="0" destOrd="0" parTransId="{783574FF-1509-4BF7-BEA8-F96AD6431981}" sibTransId="{39AE5CA0-346D-4636-9F75-DAB19A79EAD6}"/>
    <dgm:cxn modelId="{A1183CDA-4E99-4684-B886-F89E7B6CE35B}" srcId="{06465A62-69AF-4C1B-88D8-3758CCE5BB56}" destId="{C4D06068-14B6-493B-8B54-E55E81958760}" srcOrd="2" destOrd="0" parTransId="{502E18B8-62FD-4B69-9D07-5171E871A991}" sibTransId="{9C786E73-63BC-4C58-BF63-812B8304ECFA}"/>
    <dgm:cxn modelId="{0A074E6C-BA93-4E8F-A794-F4DCBDC08713}" type="presOf" srcId="{77EDE89B-B9A0-48D7-8E77-B185C7E4D0D6}" destId="{A27B8A21-D192-44FD-9F5C-203E9C89381B}" srcOrd="0" destOrd="3" presId="urn:microsoft.com/office/officeart/2005/8/layout/hList1"/>
    <dgm:cxn modelId="{655C95D2-684E-4A81-9D72-9C3416C906D7}" srcId="{B0EAF2E7-3A1F-4265-A33E-DEAC7F006BD7}" destId="{06465A62-69AF-4C1B-88D8-3758CCE5BB56}" srcOrd="1" destOrd="0" parTransId="{40A67DDA-DD39-4DDB-AF73-9489286B319A}" sibTransId="{F5A2401B-9333-426D-B155-A5F2EB04DCD6}"/>
    <dgm:cxn modelId="{C24DCA86-1652-4EB1-8971-82CE70A5C94E}" type="presOf" srcId="{06465A62-69AF-4C1B-88D8-3758CCE5BB56}" destId="{AA88C67C-7D15-45F8-9732-AB26E9B0FF0C}" srcOrd="0" destOrd="0" presId="urn:microsoft.com/office/officeart/2005/8/layout/hList1"/>
    <dgm:cxn modelId="{F596F34C-47E9-4097-B95E-22C1908585C9}" srcId="{06465A62-69AF-4C1B-88D8-3758CCE5BB56}" destId="{969B54E5-A8C8-4694-B238-8A2AD90AD452}" srcOrd="3" destOrd="0" parTransId="{F05C6430-7B32-4119-8370-6519BDFADC72}" sibTransId="{1CC09DB6-34B6-48B7-A59E-6B7C463AD737}"/>
    <dgm:cxn modelId="{DC56246C-98A5-4EF9-8CB4-EDB79C24E5EA}" srcId="{1F5D4211-0A27-441C-9985-5829A8481585}" destId="{47F777A1-12FF-41F0-BB16-0B9B8A95F6FF}" srcOrd="0" destOrd="0" parTransId="{B6E43F7C-13C3-46D7-A2F5-95260EA2DF78}" sibTransId="{2D93ABA9-8E95-49B9-8496-5E8C9A34D20F}"/>
    <dgm:cxn modelId="{0C5BBFF0-74E3-4EEE-95C1-A391D98A3F80}" type="presOf" srcId="{969B54E5-A8C8-4694-B238-8A2AD90AD452}" destId="{542AC2EF-9AF5-4D27-BFE5-98DDDE25B1FD}" srcOrd="0" destOrd="3" presId="urn:microsoft.com/office/officeart/2005/8/layout/hList1"/>
    <dgm:cxn modelId="{D8D7A29D-B0BC-4CFA-8B26-F2B313720A2F}" srcId="{06465A62-69AF-4C1B-88D8-3758CCE5BB56}" destId="{6BE5CAC2-0596-4391-BA4A-F2DCCCD17A1B}" srcOrd="1" destOrd="0" parTransId="{A8567DE9-AFC1-4152-A556-E0134B675F2C}" sibTransId="{076B0F74-EF58-46B5-94CA-3FE5FBDB4C3C}"/>
    <dgm:cxn modelId="{3AB3B716-50FB-47FB-BBD7-439A3B08385B}" type="presParOf" srcId="{5699FB10-7FC8-49BE-AE75-76C2A56A089F}" destId="{DDEED525-7A98-479F-B3B0-311FFA2E5523}" srcOrd="0" destOrd="0" presId="urn:microsoft.com/office/officeart/2005/8/layout/hList1"/>
    <dgm:cxn modelId="{771106C5-E438-4145-9F55-141749D09439}" type="presParOf" srcId="{DDEED525-7A98-479F-B3B0-311FFA2E5523}" destId="{26615963-6A84-4AF6-8739-9FE393F4A59F}" srcOrd="0" destOrd="0" presId="urn:microsoft.com/office/officeart/2005/8/layout/hList1"/>
    <dgm:cxn modelId="{B19C3770-48FA-4240-AAD0-83548EAEFCC5}" type="presParOf" srcId="{DDEED525-7A98-479F-B3B0-311FFA2E5523}" destId="{A27B8A21-D192-44FD-9F5C-203E9C89381B}" srcOrd="1" destOrd="0" presId="urn:microsoft.com/office/officeart/2005/8/layout/hList1"/>
    <dgm:cxn modelId="{EC217CA4-D43C-4C8F-8D33-D315AEC003E4}" type="presParOf" srcId="{5699FB10-7FC8-49BE-AE75-76C2A56A089F}" destId="{8F83F548-2BB8-46DF-9FB3-2624055954B1}" srcOrd="1" destOrd="0" presId="urn:microsoft.com/office/officeart/2005/8/layout/hList1"/>
    <dgm:cxn modelId="{A446D878-7C71-404E-85D0-3ED90CB7CC7E}" type="presParOf" srcId="{5699FB10-7FC8-49BE-AE75-76C2A56A089F}" destId="{7B9ECC5A-BCB7-48BA-9568-C7A89DD2A51D}" srcOrd="2" destOrd="0" presId="urn:microsoft.com/office/officeart/2005/8/layout/hList1"/>
    <dgm:cxn modelId="{5C0A904D-DD12-487C-9B62-9F08C6B960B5}" type="presParOf" srcId="{7B9ECC5A-BCB7-48BA-9568-C7A89DD2A51D}" destId="{AA88C67C-7D15-45F8-9732-AB26E9B0FF0C}" srcOrd="0" destOrd="0" presId="urn:microsoft.com/office/officeart/2005/8/layout/hList1"/>
    <dgm:cxn modelId="{23687E0C-DD9B-4DE9-97FA-9A4203DF68C0}" type="presParOf" srcId="{7B9ECC5A-BCB7-48BA-9568-C7A89DD2A51D}" destId="{542AC2EF-9AF5-4D27-BFE5-98DDDE25B1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6C0F7B-E908-4CC3-B027-B3F1E0A0AB5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FCB7E9B-1C8A-4B95-BBCA-9D6FEA5DBFB0}">
      <dgm:prSet phldrT="[文字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dirty="0"/>
            <a:t>ART</a:t>
          </a:r>
          <a:endParaRPr lang="zh-TW" altLang="en-US" dirty="0"/>
        </a:p>
      </dgm:t>
    </dgm:pt>
    <dgm:pt modelId="{743C6E61-B3D8-4DE4-A0C9-D26B313576DC}" type="parTrans" cxnId="{2E8830F6-4E3E-4411-829B-9C955887357B}">
      <dgm:prSet/>
      <dgm:spPr/>
      <dgm:t>
        <a:bodyPr/>
        <a:lstStyle/>
        <a:p>
          <a:endParaRPr lang="zh-TW" altLang="en-US"/>
        </a:p>
      </dgm:t>
    </dgm:pt>
    <dgm:pt modelId="{E0AEC41B-D699-486A-9DC3-B7B310F05627}" type="sibTrans" cxnId="{2E8830F6-4E3E-4411-829B-9C955887357B}">
      <dgm:prSet/>
      <dgm:spPr/>
      <dgm:t>
        <a:bodyPr/>
        <a:lstStyle/>
        <a:p>
          <a:endParaRPr lang="zh-TW" altLang="en-US"/>
        </a:p>
      </dgm:t>
    </dgm:pt>
    <dgm:pt modelId="{CEAA624D-78D1-45D8-90C7-D9376D03808F}">
      <dgm:prSet phldrT="[文字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dirty="0"/>
            <a:t>RM</a:t>
          </a:r>
          <a:endParaRPr lang="zh-TW" altLang="en-US" dirty="0"/>
        </a:p>
      </dgm:t>
    </dgm:pt>
    <dgm:pt modelId="{A1F75CF8-7ABC-42E8-9FE7-F375EEEAB3ED}" type="parTrans" cxnId="{A4D0B593-35B1-4D67-9221-9F7794838F1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/>
        </a:p>
      </dgm:t>
    </dgm:pt>
    <dgm:pt modelId="{ACE492F3-4DBA-4015-A64E-8AE9DBA8BD64}" type="sibTrans" cxnId="{A4D0B593-35B1-4D67-9221-9F7794838F1F}">
      <dgm:prSet/>
      <dgm:spPr/>
      <dgm:t>
        <a:bodyPr/>
        <a:lstStyle/>
        <a:p>
          <a:endParaRPr lang="zh-TW" altLang="en-US"/>
        </a:p>
      </dgm:t>
    </dgm:pt>
    <dgm:pt modelId="{C379050C-9A25-405F-82ED-A9F076C77D75}">
      <dgm:prSet phldrT="[文字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dirty="0"/>
            <a:t>MP</a:t>
          </a:r>
          <a:endParaRPr lang="zh-TW" altLang="en-US" dirty="0"/>
        </a:p>
      </dgm:t>
    </dgm:pt>
    <dgm:pt modelId="{F37E46B8-EC6A-4639-8416-2009B6DC2A08}" type="parTrans" cxnId="{6E4BD505-C885-497F-BED9-554399F224D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/>
        </a:p>
      </dgm:t>
    </dgm:pt>
    <dgm:pt modelId="{626D6CF3-F715-4BE3-84F4-0123DABDF8F2}" type="sibTrans" cxnId="{6E4BD505-C885-497F-BED9-554399F224D6}">
      <dgm:prSet/>
      <dgm:spPr/>
      <dgm:t>
        <a:bodyPr/>
        <a:lstStyle/>
        <a:p>
          <a:endParaRPr lang="zh-TW" altLang="en-US"/>
        </a:p>
      </dgm:t>
    </dgm:pt>
    <dgm:pt modelId="{D13FF421-23B9-401B-AACD-8F82CA3D6959}">
      <dgm:prSet phldrT="[文字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dirty="0"/>
            <a:t>EM</a:t>
          </a:r>
          <a:endParaRPr lang="zh-TW" altLang="en-US" dirty="0"/>
        </a:p>
      </dgm:t>
    </dgm:pt>
    <dgm:pt modelId="{EFAF17C4-C20B-45E9-95C5-46D1342FAC32}" type="parTrans" cxnId="{ECB9F322-BC81-4D28-ADD7-E673D5E6347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/>
        </a:p>
      </dgm:t>
    </dgm:pt>
    <dgm:pt modelId="{547D5BF2-3E78-45A2-AD7F-F94870DA0A46}" type="sibTrans" cxnId="{ECB9F322-BC81-4D28-ADD7-E673D5E6347E}">
      <dgm:prSet/>
      <dgm:spPr/>
      <dgm:t>
        <a:bodyPr/>
        <a:lstStyle/>
        <a:p>
          <a:endParaRPr lang="zh-TW" altLang="en-US"/>
        </a:p>
      </dgm:t>
    </dgm:pt>
    <dgm:pt modelId="{A36C121D-C8EB-4F5C-A2D8-775F4594E11E}" type="pres">
      <dgm:prSet presAssocID="{B06C0F7B-E908-4CC3-B027-B3F1E0A0AB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52471D2-EF26-4E4F-9498-DAE2F4842365}" type="pres">
      <dgm:prSet presAssocID="{BFCB7E9B-1C8A-4B95-BBCA-9D6FEA5DBFB0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90A0CF65-B82C-4DD4-AF7A-12C5876E0354}" type="pres">
      <dgm:prSet presAssocID="{A1F75CF8-7ABC-42E8-9FE7-F375EEEAB3ED}" presName="parTrans" presStyleLbl="sibTrans2D1" presStyleIdx="0" presStyleCnt="3" custAng="10860000" custScaleX="183880"/>
      <dgm:spPr/>
      <dgm:t>
        <a:bodyPr/>
        <a:lstStyle/>
        <a:p>
          <a:endParaRPr lang="zh-TW" altLang="en-US"/>
        </a:p>
      </dgm:t>
    </dgm:pt>
    <dgm:pt modelId="{DE0AEE05-024B-4759-A74F-133243310F16}" type="pres">
      <dgm:prSet presAssocID="{A1F75CF8-7ABC-42E8-9FE7-F375EEEAB3E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88828E1C-CAC2-49CA-8CBB-8ACAA7178AB2}" type="pres">
      <dgm:prSet presAssocID="{CEAA624D-78D1-45D8-90C7-D9376D03808F}" presName="node" presStyleLbl="node1" presStyleIdx="0" presStyleCnt="3" custScaleX="68113" custScaleY="68113" custRadScaleRad="797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63C302-BA90-4961-84F8-E2E83E647259}" type="pres">
      <dgm:prSet presAssocID="{F37E46B8-EC6A-4639-8416-2009B6DC2A08}" presName="parTrans" presStyleLbl="sibTrans2D1" presStyleIdx="1" presStyleCnt="3" custAng="10920000" custScaleX="158330"/>
      <dgm:spPr/>
      <dgm:t>
        <a:bodyPr/>
        <a:lstStyle/>
        <a:p>
          <a:endParaRPr lang="zh-TW" altLang="en-US"/>
        </a:p>
      </dgm:t>
    </dgm:pt>
    <dgm:pt modelId="{ACA034E0-9252-4B79-BEAB-E593D19B61BD}" type="pres">
      <dgm:prSet presAssocID="{F37E46B8-EC6A-4639-8416-2009B6DC2A08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7F59DEB-2DF7-40AC-9526-7C9F3F129BD1}" type="pres">
      <dgm:prSet presAssocID="{C379050C-9A25-405F-82ED-A9F076C77D75}" presName="node" presStyleLbl="node1" presStyleIdx="1" presStyleCnt="3" custScaleX="68113" custScaleY="68113" custRadScaleRad="82785" custRadScaleInc="-75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170C1D-67D3-4C73-B1D1-6364AC63FAC8}" type="pres">
      <dgm:prSet presAssocID="{EFAF17C4-C20B-45E9-95C5-46D1342FAC32}" presName="parTrans" presStyleLbl="sibTrans2D1" presStyleIdx="2" presStyleCnt="3" custAng="10800000" custScaleX="151826" custScaleY="100167"/>
      <dgm:spPr/>
      <dgm:t>
        <a:bodyPr/>
        <a:lstStyle/>
        <a:p>
          <a:endParaRPr lang="zh-TW" altLang="en-US"/>
        </a:p>
      </dgm:t>
    </dgm:pt>
    <dgm:pt modelId="{2D410228-EB41-4411-8407-5DDE335520FB}" type="pres">
      <dgm:prSet presAssocID="{EFAF17C4-C20B-45E9-95C5-46D1342FAC3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7B10CDB1-2A08-4901-8A9D-D982E847349C}" type="pres">
      <dgm:prSet presAssocID="{D13FF421-23B9-401B-AACD-8F82CA3D6959}" presName="node" presStyleLbl="node1" presStyleIdx="2" presStyleCnt="3" custScaleX="68113" custScaleY="68113" custRadScaleRad="83734" custRadScaleInc="42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3C3D337-98C4-4AED-BB2A-D9E13A71A17C}" type="presOf" srcId="{B06C0F7B-E908-4CC3-B027-B3F1E0A0AB57}" destId="{A36C121D-C8EB-4F5C-A2D8-775F4594E11E}" srcOrd="0" destOrd="0" presId="urn:microsoft.com/office/officeart/2005/8/layout/radial5"/>
    <dgm:cxn modelId="{818EA9AA-C783-4F4D-B995-3A65095498E4}" type="presOf" srcId="{CEAA624D-78D1-45D8-90C7-D9376D03808F}" destId="{88828E1C-CAC2-49CA-8CBB-8ACAA7178AB2}" srcOrd="0" destOrd="0" presId="urn:microsoft.com/office/officeart/2005/8/layout/radial5"/>
    <dgm:cxn modelId="{59BCFBE2-41A0-496F-AA3A-2ABD38BE4878}" type="presOf" srcId="{EFAF17C4-C20B-45E9-95C5-46D1342FAC32}" destId="{55170C1D-67D3-4C73-B1D1-6364AC63FAC8}" srcOrd="0" destOrd="0" presId="urn:microsoft.com/office/officeart/2005/8/layout/radial5"/>
    <dgm:cxn modelId="{2E8830F6-4E3E-4411-829B-9C955887357B}" srcId="{B06C0F7B-E908-4CC3-B027-B3F1E0A0AB57}" destId="{BFCB7E9B-1C8A-4B95-BBCA-9D6FEA5DBFB0}" srcOrd="0" destOrd="0" parTransId="{743C6E61-B3D8-4DE4-A0C9-D26B313576DC}" sibTransId="{E0AEC41B-D699-486A-9DC3-B7B310F05627}"/>
    <dgm:cxn modelId="{A7391F24-52ED-4162-AAF2-D4BDB008071B}" type="presOf" srcId="{EFAF17C4-C20B-45E9-95C5-46D1342FAC32}" destId="{2D410228-EB41-4411-8407-5DDE335520FB}" srcOrd="1" destOrd="0" presId="urn:microsoft.com/office/officeart/2005/8/layout/radial5"/>
    <dgm:cxn modelId="{B0DC6215-B896-490A-A8A9-10E865AE6E63}" type="presOf" srcId="{F37E46B8-EC6A-4639-8416-2009B6DC2A08}" destId="{F863C302-BA90-4961-84F8-E2E83E647259}" srcOrd="0" destOrd="0" presId="urn:microsoft.com/office/officeart/2005/8/layout/radial5"/>
    <dgm:cxn modelId="{4BD1B74B-EF0E-4FCF-8DC2-4678B771EB5A}" type="presOf" srcId="{C379050C-9A25-405F-82ED-A9F076C77D75}" destId="{57F59DEB-2DF7-40AC-9526-7C9F3F129BD1}" srcOrd="0" destOrd="0" presId="urn:microsoft.com/office/officeart/2005/8/layout/radial5"/>
    <dgm:cxn modelId="{6E4BD505-C885-497F-BED9-554399F224D6}" srcId="{BFCB7E9B-1C8A-4B95-BBCA-9D6FEA5DBFB0}" destId="{C379050C-9A25-405F-82ED-A9F076C77D75}" srcOrd="1" destOrd="0" parTransId="{F37E46B8-EC6A-4639-8416-2009B6DC2A08}" sibTransId="{626D6CF3-F715-4BE3-84F4-0123DABDF8F2}"/>
    <dgm:cxn modelId="{B557FB2C-A5B3-401C-861E-CFCC5D7A685F}" type="presOf" srcId="{BFCB7E9B-1C8A-4B95-BBCA-9D6FEA5DBFB0}" destId="{B52471D2-EF26-4E4F-9498-DAE2F4842365}" srcOrd="0" destOrd="0" presId="urn:microsoft.com/office/officeart/2005/8/layout/radial5"/>
    <dgm:cxn modelId="{FA159B99-91F4-42CC-B29A-A7BA7DA4CDCF}" type="presOf" srcId="{D13FF421-23B9-401B-AACD-8F82CA3D6959}" destId="{7B10CDB1-2A08-4901-8A9D-D982E847349C}" srcOrd="0" destOrd="0" presId="urn:microsoft.com/office/officeart/2005/8/layout/radial5"/>
    <dgm:cxn modelId="{ECB9F322-BC81-4D28-ADD7-E673D5E6347E}" srcId="{BFCB7E9B-1C8A-4B95-BBCA-9D6FEA5DBFB0}" destId="{D13FF421-23B9-401B-AACD-8F82CA3D6959}" srcOrd="2" destOrd="0" parTransId="{EFAF17C4-C20B-45E9-95C5-46D1342FAC32}" sibTransId="{547D5BF2-3E78-45A2-AD7F-F94870DA0A46}"/>
    <dgm:cxn modelId="{17AF600C-90A5-45A4-9D5D-F9D3C379ADA5}" type="presOf" srcId="{A1F75CF8-7ABC-42E8-9FE7-F375EEEAB3ED}" destId="{90A0CF65-B82C-4DD4-AF7A-12C5876E0354}" srcOrd="0" destOrd="0" presId="urn:microsoft.com/office/officeart/2005/8/layout/radial5"/>
    <dgm:cxn modelId="{109D7572-DD58-43C6-8167-EBCDA7B7D18A}" type="presOf" srcId="{A1F75CF8-7ABC-42E8-9FE7-F375EEEAB3ED}" destId="{DE0AEE05-024B-4759-A74F-133243310F16}" srcOrd="1" destOrd="0" presId="urn:microsoft.com/office/officeart/2005/8/layout/radial5"/>
    <dgm:cxn modelId="{A4D0B593-35B1-4D67-9221-9F7794838F1F}" srcId="{BFCB7E9B-1C8A-4B95-BBCA-9D6FEA5DBFB0}" destId="{CEAA624D-78D1-45D8-90C7-D9376D03808F}" srcOrd="0" destOrd="0" parTransId="{A1F75CF8-7ABC-42E8-9FE7-F375EEEAB3ED}" sibTransId="{ACE492F3-4DBA-4015-A64E-8AE9DBA8BD64}"/>
    <dgm:cxn modelId="{EEE65BD6-B130-4CC6-BFAC-040D4E38F3C5}" type="presOf" srcId="{F37E46B8-EC6A-4639-8416-2009B6DC2A08}" destId="{ACA034E0-9252-4B79-BEAB-E593D19B61BD}" srcOrd="1" destOrd="0" presId="urn:microsoft.com/office/officeart/2005/8/layout/radial5"/>
    <dgm:cxn modelId="{9FF2039E-B35F-4178-820D-44ACD7018512}" type="presParOf" srcId="{A36C121D-C8EB-4F5C-A2D8-775F4594E11E}" destId="{B52471D2-EF26-4E4F-9498-DAE2F4842365}" srcOrd="0" destOrd="0" presId="urn:microsoft.com/office/officeart/2005/8/layout/radial5"/>
    <dgm:cxn modelId="{56503573-12CD-42BD-A907-E6AEC5CA1128}" type="presParOf" srcId="{A36C121D-C8EB-4F5C-A2D8-775F4594E11E}" destId="{90A0CF65-B82C-4DD4-AF7A-12C5876E0354}" srcOrd="1" destOrd="0" presId="urn:microsoft.com/office/officeart/2005/8/layout/radial5"/>
    <dgm:cxn modelId="{A38C6B67-9F36-4807-88ED-3EFE4ABC6D0F}" type="presParOf" srcId="{90A0CF65-B82C-4DD4-AF7A-12C5876E0354}" destId="{DE0AEE05-024B-4759-A74F-133243310F16}" srcOrd="0" destOrd="0" presId="urn:microsoft.com/office/officeart/2005/8/layout/radial5"/>
    <dgm:cxn modelId="{22A94A50-1478-4272-8F52-9B04C0D65A3A}" type="presParOf" srcId="{A36C121D-C8EB-4F5C-A2D8-775F4594E11E}" destId="{88828E1C-CAC2-49CA-8CBB-8ACAA7178AB2}" srcOrd="2" destOrd="0" presId="urn:microsoft.com/office/officeart/2005/8/layout/radial5"/>
    <dgm:cxn modelId="{EA9EC9B0-0553-4E7D-B994-988C7F91DA4C}" type="presParOf" srcId="{A36C121D-C8EB-4F5C-A2D8-775F4594E11E}" destId="{F863C302-BA90-4961-84F8-E2E83E647259}" srcOrd="3" destOrd="0" presId="urn:microsoft.com/office/officeart/2005/8/layout/radial5"/>
    <dgm:cxn modelId="{CADD441F-6CF8-44BE-A318-D73BEF7198CF}" type="presParOf" srcId="{F863C302-BA90-4961-84F8-E2E83E647259}" destId="{ACA034E0-9252-4B79-BEAB-E593D19B61BD}" srcOrd="0" destOrd="0" presId="urn:microsoft.com/office/officeart/2005/8/layout/radial5"/>
    <dgm:cxn modelId="{9AE96957-0F79-44D9-AE87-B36C5DD944FB}" type="presParOf" srcId="{A36C121D-C8EB-4F5C-A2D8-775F4594E11E}" destId="{57F59DEB-2DF7-40AC-9526-7C9F3F129BD1}" srcOrd="4" destOrd="0" presId="urn:microsoft.com/office/officeart/2005/8/layout/radial5"/>
    <dgm:cxn modelId="{B91134E7-0478-40A9-9C87-B872C214EB89}" type="presParOf" srcId="{A36C121D-C8EB-4F5C-A2D8-775F4594E11E}" destId="{55170C1D-67D3-4C73-B1D1-6364AC63FAC8}" srcOrd="5" destOrd="0" presId="urn:microsoft.com/office/officeart/2005/8/layout/radial5"/>
    <dgm:cxn modelId="{072BCB9B-39CB-4EAE-B617-96E254415F9D}" type="presParOf" srcId="{55170C1D-67D3-4C73-B1D1-6364AC63FAC8}" destId="{2D410228-EB41-4411-8407-5DDE335520FB}" srcOrd="0" destOrd="0" presId="urn:microsoft.com/office/officeart/2005/8/layout/radial5"/>
    <dgm:cxn modelId="{F372551F-4B77-43CF-87FE-32A0A8D1F1A6}" type="presParOf" srcId="{A36C121D-C8EB-4F5C-A2D8-775F4594E11E}" destId="{7B10CDB1-2A08-4901-8A9D-D982E847349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15963-6A84-4AF6-8739-9FE393F4A59F}">
      <dsp:nvSpPr>
        <dsp:cNvPr id="0" name=""/>
        <dsp:cNvSpPr/>
      </dsp:nvSpPr>
      <dsp:spPr>
        <a:xfrm>
          <a:off x="38" y="30288"/>
          <a:ext cx="366766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/>
            <a:t>Production</a:t>
          </a:r>
          <a:endParaRPr lang="zh-TW" altLang="en-US" sz="2300" kern="1200" dirty="0"/>
        </a:p>
      </dsp:txBody>
      <dsp:txXfrm>
        <a:off x="38" y="30288"/>
        <a:ext cx="3667661" cy="662400"/>
      </dsp:txXfrm>
    </dsp:sp>
    <dsp:sp modelId="{A27B8A21-D192-44FD-9F5C-203E9C89381B}">
      <dsp:nvSpPr>
        <dsp:cNvPr id="0" name=""/>
        <dsp:cNvSpPr/>
      </dsp:nvSpPr>
      <dsp:spPr>
        <a:xfrm>
          <a:off x="38" y="692688"/>
          <a:ext cx="3667661" cy="3314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300" kern="1200" dirty="0" smtClean="0"/>
            <a:t>Machines </a:t>
          </a:r>
          <a:r>
            <a:rPr lang="en-US" altLang="zh-TW" sz="2300" kern="1200" dirty="0"/>
            <a:t>production </a:t>
          </a:r>
          <a:r>
            <a:rPr lang="en-US" altLang="zh-TW" sz="2300" kern="1200" dirty="0" smtClean="0"/>
            <a:t>status transparency</a:t>
          </a:r>
          <a:endParaRPr lang="zh-TW" alt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300" kern="1200" dirty="0"/>
            <a:t>Increased utilization and asset availability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300" kern="1200" dirty="0" smtClean="0"/>
            <a:t>Increased machine productivity</a:t>
          </a:r>
          <a:endParaRPr lang="en-US" altLang="zh-TW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300" kern="1200" dirty="0" smtClean="0"/>
            <a:t>Abnormal condition notice for faster reaction</a:t>
          </a:r>
          <a:endParaRPr lang="en-US" altLang="zh-TW" sz="2300" kern="1200" dirty="0"/>
        </a:p>
      </dsp:txBody>
      <dsp:txXfrm>
        <a:off x="38" y="692688"/>
        <a:ext cx="3667661" cy="3314587"/>
      </dsp:txXfrm>
    </dsp:sp>
    <dsp:sp modelId="{AA88C67C-7D15-45F8-9732-AB26E9B0FF0C}">
      <dsp:nvSpPr>
        <dsp:cNvPr id="0" name=""/>
        <dsp:cNvSpPr/>
      </dsp:nvSpPr>
      <dsp:spPr>
        <a:xfrm>
          <a:off x="4181172" y="30288"/>
          <a:ext cx="366766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/>
            <a:t>Maintenance and Service</a:t>
          </a:r>
          <a:endParaRPr lang="zh-TW" altLang="en-US" sz="2300" kern="1200" dirty="0"/>
        </a:p>
      </dsp:txBody>
      <dsp:txXfrm>
        <a:off x="4181172" y="30288"/>
        <a:ext cx="3667661" cy="662400"/>
      </dsp:txXfrm>
    </dsp:sp>
    <dsp:sp modelId="{542AC2EF-9AF5-4D27-BFE5-98DDDE25B1FD}">
      <dsp:nvSpPr>
        <dsp:cNvPr id="0" name=""/>
        <dsp:cNvSpPr/>
      </dsp:nvSpPr>
      <dsp:spPr>
        <a:xfrm>
          <a:off x="4181172" y="692688"/>
          <a:ext cx="3667661" cy="3314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300" b="1" kern="1200" dirty="0"/>
            <a:t>Error message prior to broken</a:t>
          </a:r>
          <a:endParaRPr lang="zh-TW" altLang="en-US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300" kern="1200" dirty="0"/>
            <a:t>Lower warranty expenses / increase service efficiency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300" kern="1200" dirty="0"/>
            <a:t>Reduce inventory of spare parts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300" kern="1200" dirty="0"/>
            <a:t>Equipment working when needed</a:t>
          </a:r>
        </a:p>
      </dsp:txBody>
      <dsp:txXfrm>
        <a:off x="4181172" y="692688"/>
        <a:ext cx="3667661" cy="3314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471D2-EF26-4E4F-9498-DAE2F4842365}">
      <dsp:nvSpPr>
        <dsp:cNvPr id="0" name=""/>
        <dsp:cNvSpPr/>
      </dsp:nvSpPr>
      <dsp:spPr>
        <a:xfrm>
          <a:off x="1017157" y="1048972"/>
          <a:ext cx="634236" cy="634236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/>
            <a:t>ART</a:t>
          </a:r>
          <a:endParaRPr lang="zh-TW" altLang="en-US" sz="1900" kern="1200" dirty="0"/>
        </a:p>
      </dsp:txBody>
      <dsp:txXfrm>
        <a:off x="1110039" y="1141854"/>
        <a:ext cx="448472" cy="448472"/>
      </dsp:txXfrm>
    </dsp:sp>
    <dsp:sp modelId="{90A0CF65-B82C-4DD4-AF7A-12C5876E0354}">
      <dsp:nvSpPr>
        <dsp:cNvPr id="0" name=""/>
        <dsp:cNvSpPr/>
      </dsp:nvSpPr>
      <dsp:spPr>
        <a:xfrm rot="5460000">
          <a:off x="1244275" y="851573"/>
          <a:ext cx="180000" cy="21564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1271746" y="867705"/>
        <a:ext cx="126000" cy="129384"/>
      </dsp:txXfrm>
    </dsp:sp>
    <dsp:sp modelId="{88828E1C-CAC2-49CA-8CBB-8ACAA7178AB2}">
      <dsp:nvSpPr>
        <dsp:cNvPr id="0" name=""/>
        <dsp:cNvSpPr/>
      </dsp:nvSpPr>
      <dsp:spPr>
        <a:xfrm>
          <a:off x="1064276" y="324276"/>
          <a:ext cx="539997" cy="53999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/>
            <a:t>RM</a:t>
          </a:r>
          <a:endParaRPr lang="zh-TW" altLang="en-US" sz="1900" kern="1200" dirty="0"/>
        </a:p>
      </dsp:txBody>
      <dsp:txXfrm>
        <a:off x="1143357" y="403357"/>
        <a:ext cx="381835" cy="381835"/>
      </dsp:txXfrm>
    </dsp:sp>
    <dsp:sp modelId="{F863C302-BA90-4961-84F8-E2E83E647259}">
      <dsp:nvSpPr>
        <dsp:cNvPr id="0" name=""/>
        <dsp:cNvSpPr/>
      </dsp:nvSpPr>
      <dsp:spPr>
        <a:xfrm rot="12446508">
          <a:off x="1624585" y="1439195"/>
          <a:ext cx="180000" cy="21564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1675547" y="1494766"/>
        <a:ext cx="126000" cy="129384"/>
      </dsp:txXfrm>
    </dsp:sp>
    <dsp:sp modelId="{57F59DEB-2DF7-40AC-9526-7C9F3F129BD1}">
      <dsp:nvSpPr>
        <dsp:cNvPr id="0" name=""/>
        <dsp:cNvSpPr/>
      </dsp:nvSpPr>
      <dsp:spPr>
        <a:xfrm>
          <a:off x="1788157" y="1440463"/>
          <a:ext cx="539997" cy="53999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/>
            <a:t>MP</a:t>
          </a:r>
          <a:endParaRPr lang="zh-TW" altLang="en-US" sz="1900" kern="1200" dirty="0"/>
        </a:p>
      </dsp:txBody>
      <dsp:txXfrm>
        <a:off x="1867238" y="1519544"/>
        <a:ext cx="381835" cy="381835"/>
      </dsp:txXfrm>
    </dsp:sp>
    <dsp:sp modelId="{55170C1D-67D3-4C73-B1D1-6364AC63FAC8}">
      <dsp:nvSpPr>
        <dsp:cNvPr id="0" name=""/>
        <dsp:cNvSpPr/>
      </dsp:nvSpPr>
      <dsp:spPr>
        <a:xfrm rot="19952568">
          <a:off x="866608" y="1454332"/>
          <a:ext cx="180000" cy="21600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 rot="10800000">
        <a:off x="869649" y="1509981"/>
        <a:ext cx="126000" cy="129600"/>
      </dsp:txXfrm>
    </dsp:sp>
    <dsp:sp modelId="{7B10CDB1-2A08-4901-8A9D-D982E847349C}">
      <dsp:nvSpPr>
        <dsp:cNvPr id="0" name=""/>
        <dsp:cNvSpPr/>
      </dsp:nvSpPr>
      <dsp:spPr>
        <a:xfrm>
          <a:off x="344800" y="1469945"/>
          <a:ext cx="539997" cy="53999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/>
            <a:t>EM</a:t>
          </a:r>
          <a:endParaRPr lang="zh-TW" altLang="en-US" sz="1900" kern="1200" dirty="0"/>
        </a:p>
      </dsp:txBody>
      <dsp:txXfrm>
        <a:off x="423881" y="1549026"/>
        <a:ext cx="381835" cy="381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111AFD6-7BEE-4E59-855C-F8033737A95E}" type="datetimeFigureOut">
              <a:rPr lang="zh-TW" altLang="en-US" smtClean="0"/>
              <a:t>2/12/19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01F3580-ADB7-48CC-9711-0E52E6ABD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409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92875E0-8A3B-432F-A54B-D61BB4B7E4FF}" type="datetimeFigureOut">
              <a:rPr lang="zh-TW" altLang="en-US" smtClean="0"/>
              <a:t>2/12/19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581CE7B-37A6-4524-B105-9C873A035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63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1CE7B-37A6-4524-B105-9C873A03535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78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>
                <a:solidFill>
                  <a:srgbClr val="000000"/>
                </a:solidFill>
              </a:rPr>
              <a:t>MES</a:t>
            </a:r>
            <a:r>
              <a:rPr lang="zh-TW" altLang="en-US" dirty="0">
                <a:solidFill>
                  <a:srgbClr val="000000"/>
                </a:solidFill>
              </a:rPr>
              <a:t>（</a:t>
            </a:r>
            <a:r>
              <a:rPr lang="en-US" altLang="zh-TW" dirty="0">
                <a:solidFill>
                  <a:srgbClr val="000000"/>
                </a:solidFill>
              </a:rPr>
              <a:t>Manufacturing Execution System , </a:t>
            </a:r>
            <a:r>
              <a:rPr lang="zh-TW" altLang="en-US" dirty="0">
                <a:solidFill>
                  <a:srgbClr val="000000"/>
                </a:solidFill>
              </a:rPr>
              <a:t>製造執行系統）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EC0D9-C004-4332-95EF-1EF3EEDB2D2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36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C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A-black-82.eps"/>
          <p:cNvPicPr>
            <a:picLocks noChangeAspect="1"/>
          </p:cNvPicPr>
          <p:nvPr userDrawn="1"/>
        </p:nvPicPr>
        <p:blipFill rotWithShape="1">
          <a:blip r:embed="rId2" cstate="print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86" r="33028" b="18479"/>
          <a:stretch/>
        </p:blipFill>
        <p:spPr>
          <a:xfrm>
            <a:off x="2964187" y="-1"/>
            <a:ext cx="6179813" cy="6858001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13" y="354750"/>
            <a:ext cx="3870596" cy="1635493"/>
          </a:xfrm>
          <a:prstGeom prst="rect">
            <a:avLst/>
          </a:prstGeom>
        </p:spPr>
      </p:pic>
      <p:sp>
        <p:nvSpPr>
          <p:cNvPr id="14" name="內容版面配置區 13"/>
          <p:cNvSpPr>
            <a:spLocks noGrp="1"/>
          </p:cNvSpPr>
          <p:nvPr>
            <p:ph sz="quarter" idx="13" hasCustomPrompt="1"/>
          </p:nvPr>
        </p:nvSpPr>
        <p:spPr>
          <a:xfrm>
            <a:off x="827584" y="5229200"/>
            <a:ext cx="7777162" cy="7902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zh-TW" dirty="0"/>
              <a:t>Topic</a:t>
            </a:r>
            <a:endParaRPr lang="zh-TW" altLang="en-US" dirty="0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819397" y="6242907"/>
            <a:ext cx="766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i="1" dirty="0">
                <a:solidFill>
                  <a:schemeClr val="bg1"/>
                </a:solidFill>
                <a:latin typeface="+mn-lt"/>
                <a:cs typeface="NettoOT-Italic" pitchFamily="34" charset="0"/>
              </a:rPr>
              <a:t>Buffalo Machinery Co Ltd</a:t>
            </a:r>
          </a:p>
        </p:txBody>
      </p:sp>
    </p:spTree>
    <p:extLst>
      <p:ext uri="{BB962C8B-B14F-4D97-AF65-F5344CB8AC3E}">
        <p14:creationId xmlns:p14="http://schemas.microsoft.com/office/powerpoint/2010/main" val="273231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‹#›</a:t>
            </a:fld>
            <a:endParaRPr lang="zh-TW" altLang="en-US" dirty="0"/>
          </a:p>
        </p:txBody>
      </p:sp>
      <p:pic>
        <p:nvPicPr>
          <p:cNvPr id="20" name="Picture 3" descr="A-black-82.eps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87" r="33028" b="18478"/>
          <a:stretch/>
        </p:blipFill>
        <p:spPr>
          <a:xfrm>
            <a:off x="2964187" y="0"/>
            <a:ext cx="6179813" cy="6858000"/>
          </a:xfrm>
          <a:prstGeom prst="rect">
            <a:avLst/>
          </a:prstGeom>
        </p:spPr>
      </p:pic>
      <p:sp>
        <p:nvSpPr>
          <p:cNvPr id="15" name="頁尾版面配置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NettoOT-Italic" pitchFamily="34" charset="0"/>
                <a:cs typeface="NettoOT-Italic" pitchFamily="34" charset="0"/>
              </a:defRPr>
            </a:lvl1pPr>
          </a:lstStyle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sp>
        <p:nvSpPr>
          <p:cNvPr id="17" name="標題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zh-TW" dirty="0">
                <a:latin typeface="+mj-lt"/>
              </a:rPr>
              <a:t>Outline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43881" y="1774201"/>
            <a:ext cx="8256237" cy="384219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  <a:p>
            <a:pPr lvl="0"/>
            <a:endParaRPr lang="zh-TW" altLang="en-US" dirty="0"/>
          </a:p>
          <a:p>
            <a:pPr lvl="0"/>
            <a:endParaRPr lang="zh-TW" altLang="en-US" dirty="0"/>
          </a:p>
        </p:txBody>
      </p:sp>
      <p:sp>
        <p:nvSpPr>
          <p:cNvPr id="8" name="文字方塊 7"/>
          <p:cNvSpPr txBox="1">
            <a:spLocks noChangeAspect="1"/>
          </p:cNvSpPr>
          <p:nvPr userDrawn="1"/>
        </p:nvSpPr>
        <p:spPr>
          <a:xfrm>
            <a:off x="7725103" y="634437"/>
            <a:ext cx="1116000" cy="25508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436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-black-82.eps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86" r="33028" b="18479"/>
          <a:stretch/>
        </p:blipFill>
        <p:spPr>
          <a:xfrm>
            <a:off x="2964186" y="-1"/>
            <a:ext cx="6179813" cy="685800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標題 1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zh-TW" dirty="0"/>
              <a:t>Content</a:t>
            </a:r>
            <a:endParaRPr lang="zh-TW" altLang="en-US" dirty="0"/>
          </a:p>
        </p:txBody>
      </p:sp>
      <p:sp>
        <p:nvSpPr>
          <p:cNvPr id="13" name="頁尾版面配置區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>
                <a:latin typeface="NettoOT-Italic" pitchFamily="34" charset="0"/>
                <a:cs typeface="NettoOT-Italic" pitchFamily="34" charset="0"/>
              </a:defRPr>
            </a:lvl1pPr>
          </a:lstStyle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8229600" cy="42258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文字方塊 9"/>
          <p:cNvSpPr txBox="1">
            <a:spLocks noChangeAspect="1"/>
          </p:cNvSpPr>
          <p:nvPr userDrawn="1"/>
        </p:nvSpPr>
        <p:spPr>
          <a:xfrm>
            <a:off x="7725103" y="634437"/>
            <a:ext cx="1116000" cy="25508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894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3" y="404904"/>
            <a:ext cx="3815747" cy="1911120"/>
          </a:xfrm>
          <a:prstGeom prst="rect">
            <a:avLst/>
          </a:prstGeom>
        </p:spPr>
      </p:pic>
      <p:pic>
        <p:nvPicPr>
          <p:cNvPr id="5" name="Picture 3" descr="A-black-82.eps"/>
          <p:cNvPicPr>
            <a:picLocks noChangeAspect="1"/>
          </p:cNvPicPr>
          <p:nvPr userDrawn="1"/>
        </p:nvPicPr>
        <p:blipFill rotWithShape="1">
          <a:blip r:embed="rId3" cstate="print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86" r="33028" b="18479"/>
          <a:stretch/>
        </p:blipFill>
        <p:spPr>
          <a:xfrm>
            <a:off x="2964187" y="-1"/>
            <a:ext cx="6179813" cy="685800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18435" y="5246525"/>
            <a:ext cx="776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>
                    <a:lumMod val="50000"/>
                  </a:schemeClr>
                </a:solidFill>
                <a:latin typeface="+mj-lt"/>
                <a:cs typeface="NettoOT-Black"/>
              </a:rPr>
              <a:t>Thank you for your attention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819397" y="6242907"/>
            <a:ext cx="766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NettoOT-Italic" pitchFamily="34" charset="0"/>
              </a:rPr>
              <a:t>www.axilemachine.com</a:t>
            </a:r>
          </a:p>
        </p:txBody>
      </p:sp>
    </p:spTree>
    <p:extLst>
      <p:ext uri="{BB962C8B-B14F-4D97-AF65-F5344CB8AC3E}">
        <p14:creationId xmlns:p14="http://schemas.microsoft.com/office/powerpoint/2010/main" val="415016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agile smart machining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4ACA-19F9-4B80-8B94-249CC84E0A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63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Blip>
          <a:blip r:embed="rId6"/>
        </a:buBlip>
        <a:defRPr lang="zh-TW" altLang="en-US" sz="2800" kern="1200" baseline="0" dirty="0" smtClean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Blip>
          <a:blip r:embed="rId6"/>
        </a:buBlip>
        <a:defRPr lang="zh-TW" altLang="en-US" sz="2400" kern="1200" baseline="0" dirty="0" smtClean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Blip>
          <a:blip r:embed="rId6"/>
        </a:buBlip>
        <a:defRPr lang="zh-TW" altLang="en-US" sz="2000" kern="1200" baseline="0" dirty="0" smtClean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Blip>
          <a:blip r:embed="rId6"/>
        </a:buBlip>
        <a:defRPr lang="zh-TW" altLang="en-US" sz="1600" kern="1200" baseline="0" dirty="0" smtClean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Blip>
          <a:blip r:embed="rId6"/>
        </a:buBlip>
        <a:defRPr lang="zh-TW" altLang="en-US" sz="1200" kern="1200" baseline="0" dirty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jpeg"/><Relationship Id="rId14" Type="http://schemas.openxmlformats.org/officeDocument/2006/relationships/image" Target="../media/image21.jpeg"/><Relationship Id="rId15" Type="http://schemas.openxmlformats.org/officeDocument/2006/relationships/image" Target="../media/image22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7.png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64096" y="3068960"/>
            <a:ext cx="8244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i="1" dirty="0">
                <a:solidFill>
                  <a:schemeClr val="bg1"/>
                </a:solidFill>
              </a:rPr>
              <a:t>Agile Smart Machining </a:t>
            </a:r>
          </a:p>
          <a:p>
            <a:r>
              <a:rPr lang="en-US" altLang="zh-TW" sz="4400" i="1" dirty="0">
                <a:solidFill>
                  <a:schemeClr val="bg1"/>
                </a:solidFill>
                <a:ea typeface="BatangChe" panose="02030609000101010101" pitchFamily="49" charset="-127"/>
              </a:rPr>
              <a:t>	Adapting </a:t>
            </a:r>
            <a:r>
              <a:rPr lang="en-US" altLang="zh-TW" sz="4400" i="1" dirty="0" err="1">
                <a:solidFill>
                  <a:schemeClr val="bg1"/>
                </a:solidFill>
                <a:ea typeface="BatangChe" panose="02030609000101010101" pitchFamily="49" charset="-127"/>
              </a:rPr>
              <a:t>Industrie</a:t>
            </a:r>
            <a:r>
              <a:rPr lang="en-US" altLang="zh-TW" sz="4400" i="1" dirty="0">
                <a:solidFill>
                  <a:schemeClr val="bg1"/>
                </a:solidFill>
                <a:ea typeface="BatangChe" panose="02030609000101010101" pitchFamily="49" charset="-127"/>
              </a:rPr>
              <a:t> 4.0</a:t>
            </a:r>
            <a:endParaRPr lang="zh-TW" altLang="en-US" sz="4400" i="1" dirty="0">
              <a:solidFill>
                <a:schemeClr val="bg1"/>
              </a:solidFill>
              <a:ea typeface="BatangChe" panose="02030609000101010101" pitchFamily="49" charset="-127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732240" y="6257057"/>
            <a:ext cx="223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表單編號</a:t>
            </a:r>
            <a:r>
              <a:rPr lang="zh-TW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MG-40-85</a:t>
            </a:r>
            <a:endParaRPr lang="zh-TW" altLang="en-US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RKB 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25144"/>
            <a:ext cx="3200400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2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528" y="1926487"/>
            <a:ext cx="7200000" cy="367552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Management Tool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1560" y="5733288"/>
            <a:ext cx="1440000" cy="2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Utilization rate</a:t>
            </a:r>
            <a:endParaRPr lang="zh-TW" altLang="en-US" dirty="0"/>
          </a:p>
        </p:txBody>
      </p:sp>
      <p:cxnSp>
        <p:nvCxnSpPr>
          <p:cNvPr id="8" name="直線單箭頭接點 7"/>
          <p:cNvCxnSpPr>
            <a:stCxn id="6" idx="3"/>
          </p:cNvCxnSpPr>
          <p:nvPr/>
        </p:nvCxnSpPr>
        <p:spPr>
          <a:xfrm flipV="1">
            <a:off x="2051560" y="5341452"/>
            <a:ext cx="368171" cy="535836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39400" y="3109203"/>
            <a:ext cx="900000" cy="349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Machine</a:t>
            </a:r>
            <a:endParaRPr lang="zh-TW" altLang="en-US" dirty="0"/>
          </a:p>
        </p:txBody>
      </p:sp>
      <p:cxnSp>
        <p:nvCxnSpPr>
          <p:cNvPr id="19" name="直線單箭頭接點 18"/>
          <p:cNvCxnSpPr>
            <a:stCxn id="18" idx="3"/>
          </p:cNvCxnSpPr>
          <p:nvPr/>
        </p:nvCxnSpPr>
        <p:spPr>
          <a:xfrm>
            <a:off x="1439400" y="3284054"/>
            <a:ext cx="612244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251656" y="4077072"/>
            <a:ext cx="1224000" cy="349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NC program</a:t>
            </a:r>
            <a:endParaRPr lang="zh-TW" altLang="en-US" dirty="0"/>
          </a:p>
        </p:txBody>
      </p:sp>
      <p:cxnSp>
        <p:nvCxnSpPr>
          <p:cNvPr id="21" name="直線單箭頭接點 20"/>
          <p:cNvCxnSpPr>
            <a:stCxn id="20" idx="3"/>
          </p:cNvCxnSpPr>
          <p:nvPr/>
        </p:nvCxnSpPr>
        <p:spPr>
          <a:xfrm flipV="1">
            <a:off x="1475656" y="4077073"/>
            <a:ext cx="1296280" cy="17485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54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05100"/>
            <a:ext cx="7200000" cy="454418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Machine Overview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12213" y="6125125"/>
            <a:ext cx="1440000" cy="2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Utilization rate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10" idx="3"/>
          </p:cNvCxnSpPr>
          <p:nvPr/>
        </p:nvCxnSpPr>
        <p:spPr>
          <a:xfrm flipV="1">
            <a:off x="1852213" y="5733289"/>
            <a:ext cx="368171" cy="535836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43632" y="2997008"/>
            <a:ext cx="1116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Real-time data</a:t>
            </a:r>
            <a:endParaRPr lang="zh-TW" altLang="en-US" dirty="0"/>
          </a:p>
        </p:txBody>
      </p:sp>
      <p:cxnSp>
        <p:nvCxnSpPr>
          <p:cNvPr id="15" name="直線單箭頭接點 14"/>
          <p:cNvCxnSpPr>
            <a:stCxn id="14" idx="3"/>
          </p:cNvCxnSpPr>
          <p:nvPr/>
        </p:nvCxnSpPr>
        <p:spPr>
          <a:xfrm>
            <a:off x="1259632" y="3249008"/>
            <a:ext cx="2350435" cy="23537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652120" y="6109150"/>
            <a:ext cx="1116000" cy="349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Daily view</a:t>
            </a:r>
            <a:endParaRPr lang="zh-TW" altLang="en-US" dirty="0"/>
          </a:p>
        </p:txBody>
      </p:sp>
      <p:cxnSp>
        <p:nvCxnSpPr>
          <p:cNvPr id="21" name="直線單箭頭接點 20"/>
          <p:cNvCxnSpPr>
            <a:stCxn id="20" idx="0"/>
          </p:cNvCxnSpPr>
          <p:nvPr/>
        </p:nvCxnSpPr>
        <p:spPr>
          <a:xfrm flipV="1">
            <a:off x="6210120" y="5517232"/>
            <a:ext cx="18064" cy="591918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5697100" y="964146"/>
            <a:ext cx="1440000" cy="349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Error message</a:t>
            </a:r>
            <a:endParaRPr lang="zh-TW" altLang="en-US" dirty="0"/>
          </a:p>
        </p:txBody>
      </p:sp>
      <p:cxnSp>
        <p:nvCxnSpPr>
          <p:cNvPr id="31" name="直線單箭頭接點 30"/>
          <p:cNvCxnSpPr>
            <a:stCxn id="30" idx="2"/>
          </p:cNvCxnSpPr>
          <p:nvPr/>
        </p:nvCxnSpPr>
        <p:spPr>
          <a:xfrm>
            <a:off x="6417100" y="1313848"/>
            <a:ext cx="144056" cy="146708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7505355" y="6125125"/>
            <a:ext cx="1620000" cy="2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NC Program info</a:t>
            </a:r>
            <a:endParaRPr lang="zh-TW" altLang="en-US" dirty="0"/>
          </a:p>
        </p:txBody>
      </p:sp>
      <p:cxnSp>
        <p:nvCxnSpPr>
          <p:cNvPr id="37" name="直線單箭頭接點 36"/>
          <p:cNvCxnSpPr>
            <a:stCxn id="36" idx="0"/>
          </p:cNvCxnSpPr>
          <p:nvPr/>
        </p:nvCxnSpPr>
        <p:spPr>
          <a:xfrm flipH="1" flipV="1">
            <a:off x="7416056" y="4869160"/>
            <a:ext cx="899299" cy="1255965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67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Data Analysis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972000" y="1196753"/>
            <a:ext cx="7200000" cy="5170139"/>
            <a:chOff x="972000" y="1196753"/>
            <a:chExt cx="7200000" cy="517013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/>
            <a:srcRect b="11898"/>
            <a:stretch/>
          </p:blipFill>
          <p:spPr>
            <a:xfrm>
              <a:off x="972000" y="1196753"/>
              <a:ext cx="7200000" cy="454872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176" y="3356992"/>
              <a:ext cx="5410200" cy="300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文字方塊 10"/>
          <p:cNvSpPr txBox="1"/>
          <p:nvPr/>
        </p:nvSpPr>
        <p:spPr>
          <a:xfrm>
            <a:off x="5760368" y="6345376"/>
            <a:ext cx="21600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Observation of power percentage</a:t>
            </a:r>
            <a:endParaRPr lang="zh-TW" altLang="en-US" dirty="0"/>
          </a:p>
        </p:txBody>
      </p:sp>
      <p:cxnSp>
        <p:nvCxnSpPr>
          <p:cNvPr id="12" name="直線單箭頭接點 11"/>
          <p:cNvCxnSpPr>
            <a:stCxn id="11" idx="0"/>
          </p:cNvCxnSpPr>
          <p:nvPr/>
        </p:nvCxnSpPr>
        <p:spPr>
          <a:xfrm flipH="1" flipV="1">
            <a:off x="6804248" y="6093296"/>
            <a:ext cx="36120" cy="25208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71624" y="3256433"/>
            <a:ext cx="756000" cy="349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Menu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stCxn id="8" idx="3"/>
          </p:cNvCxnSpPr>
          <p:nvPr/>
        </p:nvCxnSpPr>
        <p:spPr>
          <a:xfrm>
            <a:off x="827624" y="3431284"/>
            <a:ext cx="287992" cy="16504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06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7200000" cy="497528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Data Analysis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372200" y="6287903"/>
            <a:ext cx="1512000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Observation of axis power</a:t>
            </a:r>
            <a:endParaRPr lang="zh-TW" altLang="en-US" dirty="0"/>
          </a:p>
        </p:txBody>
      </p:sp>
      <p:cxnSp>
        <p:nvCxnSpPr>
          <p:cNvPr id="12" name="直線單箭頭接點 11"/>
          <p:cNvCxnSpPr>
            <a:stCxn id="11" idx="0"/>
          </p:cNvCxnSpPr>
          <p:nvPr/>
        </p:nvCxnSpPr>
        <p:spPr>
          <a:xfrm flipH="1" flipV="1">
            <a:off x="6948264" y="5085184"/>
            <a:ext cx="179936" cy="120271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7812360" y="2678771"/>
            <a:ext cx="1296000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User defined alarm rules</a:t>
            </a:r>
            <a:endParaRPr lang="zh-TW" altLang="en-US" dirty="0"/>
          </a:p>
        </p:txBody>
      </p:sp>
      <p:cxnSp>
        <p:nvCxnSpPr>
          <p:cNvPr id="19" name="直線單箭頭接點 18"/>
          <p:cNvCxnSpPr>
            <a:stCxn id="18" idx="2"/>
          </p:cNvCxnSpPr>
          <p:nvPr/>
        </p:nvCxnSpPr>
        <p:spPr>
          <a:xfrm flipH="1">
            <a:off x="7541708" y="3218771"/>
            <a:ext cx="918652" cy="612128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252160" y="6217083"/>
            <a:ext cx="1476000" cy="57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Process Energy Monitoring</a:t>
            </a:r>
            <a:endParaRPr lang="zh-TW" altLang="en-US" dirty="0"/>
          </a:p>
        </p:txBody>
      </p:sp>
      <p:cxnSp>
        <p:nvCxnSpPr>
          <p:cNvPr id="16" name="直線單箭頭接點 15"/>
          <p:cNvCxnSpPr>
            <a:stCxn id="15" idx="0"/>
          </p:cNvCxnSpPr>
          <p:nvPr/>
        </p:nvCxnSpPr>
        <p:spPr>
          <a:xfrm flipV="1">
            <a:off x="1990160" y="5949280"/>
            <a:ext cx="853648" cy="267803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71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196752"/>
            <a:ext cx="7200000" cy="5047579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Data Analysis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156176" y="6244553"/>
            <a:ext cx="2088064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Observation of spindle temperature</a:t>
            </a:r>
            <a:endParaRPr lang="zh-TW" altLang="en-US" dirty="0"/>
          </a:p>
        </p:txBody>
      </p:sp>
      <p:cxnSp>
        <p:nvCxnSpPr>
          <p:cNvPr id="12" name="直線單箭頭接點 11"/>
          <p:cNvCxnSpPr>
            <a:stCxn id="11" idx="0"/>
          </p:cNvCxnSpPr>
          <p:nvPr/>
        </p:nvCxnSpPr>
        <p:spPr>
          <a:xfrm flipV="1">
            <a:off x="7200208" y="5085191"/>
            <a:ext cx="108096" cy="1159362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5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311062"/>
            <a:ext cx="7200000" cy="508887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Lifetime Monitoring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40152" y="6453376"/>
            <a:ext cx="180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Lifetime indicator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stCxn id="8" idx="0"/>
          </p:cNvCxnSpPr>
          <p:nvPr/>
        </p:nvCxnSpPr>
        <p:spPr>
          <a:xfrm flipH="1" flipV="1">
            <a:off x="6732240" y="5877272"/>
            <a:ext cx="107912" cy="57610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0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200000" cy="481010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Diagnosis System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507304" y="6405146"/>
            <a:ext cx="2664296" cy="349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dirty="0"/>
              <a:t>3 axis vibration analysis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stCxn id="8" idx="0"/>
          </p:cNvCxnSpPr>
          <p:nvPr/>
        </p:nvCxnSpPr>
        <p:spPr>
          <a:xfrm flipH="1" flipV="1">
            <a:off x="6804248" y="6165304"/>
            <a:ext cx="35204" cy="239842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67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412776"/>
            <a:ext cx="7200000" cy="492605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Residual Lube Diagnosis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agile smart machining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274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/>
              <a:t>High reliability product makes customers satisfied</a:t>
            </a:r>
          </a:p>
          <a:p>
            <a:r>
              <a:rPr lang="en-US" altLang="zh-TW" dirty="0"/>
              <a:t>ART completes the diagnosis and analysis on machine</a:t>
            </a:r>
          </a:p>
          <a:p>
            <a:r>
              <a:rPr lang="en-US" altLang="zh-TW" dirty="0"/>
              <a:t>In-time maintenance service</a:t>
            </a:r>
          </a:p>
          <a:p>
            <a:r>
              <a:rPr lang="en-US" altLang="zh-TW" dirty="0"/>
              <a:t>Management and planning assistance </a:t>
            </a:r>
          </a:p>
          <a:p>
            <a:r>
              <a:rPr lang="en-US" altLang="zh-TW" dirty="0"/>
              <a:t>High productivity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017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KB 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14600"/>
            <a:ext cx="3200400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5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2</a:t>
            </a:fld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43881" y="1774201"/>
            <a:ext cx="8256237" cy="4947274"/>
          </a:xfrm>
        </p:spPr>
        <p:txBody>
          <a:bodyPr>
            <a:normAutofit/>
          </a:bodyPr>
          <a:lstStyle/>
          <a:p>
            <a:r>
              <a:rPr lang="en-US" altLang="zh-TW" dirty="0"/>
              <a:t>INDUSTRIE 4.0</a:t>
            </a:r>
          </a:p>
          <a:p>
            <a:r>
              <a:rPr lang="en-US" altLang="zh-TW" dirty="0"/>
              <a:t>Smart machining</a:t>
            </a:r>
          </a:p>
          <a:p>
            <a:r>
              <a:rPr lang="en-US" altLang="zh-TW" dirty="0">
                <a:cs typeface="NettoOT-Black"/>
              </a:rPr>
              <a:t>ART – The Solution</a:t>
            </a:r>
          </a:p>
          <a:p>
            <a:r>
              <a:rPr lang="en-US" altLang="zh-TW" dirty="0">
                <a:cs typeface="NettoOT-Black"/>
              </a:rPr>
              <a:t>ART Functions</a:t>
            </a:r>
          </a:p>
          <a:p>
            <a:pPr lvl="1"/>
            <a:r>
              <a:rPr lang="en-US" altLang="zh-TW" dirty="0">
                <a:cs typeface="NettoOT-Black"/>
              </a:rPr>
              <a:t>Reliability Maintenance</a:t>
            </a:r>
          </a:p>
          <a:p>
            <a:pPr lvl="1"/>
            <a:r>
              <a:rPr lang="en-US" altLang="zh-TW" dirty="0">
                <a:cs typeface="NettoOT-Black"/>
              </a:rPr>
              <a:t>Energy Management </a:t>
            </a:r>
          </a:p>
          <a:p>
            <a:pPr lvl="1"/>
            <a:r>
              <a:rPr lang="en-US" altLang="zh-TW" dirty="0">
                <a:cs typeface="NettoOT-Black"/>
              </a:rPr>
              <a:t>Manufacturing Process </a:t>
            </a:r>
          </a:p>
          <a:p>
            <a:r>
              <a:rPr lang="en-US" altLang="zh-TW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0417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3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US" altLang="zh-TW" dirty="0"/>
              <a:t>INDUSTRIE 4.0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43881" y="1196752"/>
            <a:ext cx="8160567" cy="4919007"/>
          </a:xfrm>
        </p:spPr>
        <p:txBody>
          <a:bodyPr/>
          <a:lstStyle/>
          <a:p>
            <a:r>
              <a:rPr lang="en-US" altLang="zh-TW" dirty="0"/>
              <a:t>4</a:t>
            </a:r>
            <a:r>
              <a:rPr lang="en-US" altLang="zh-TW" baseline="30000" dirty="0"/>
              <a:t>th</a:t>
            </a:r>
            <a:r>
              <a:rPr lang="en-US" altLang="zh-TW" dirty="0"/>
              <a:t> Industries Revolution = New  Automation</a:t>
            </a:r>
          </a:p>
          <a:p>
            <a:pPr lvl="1"/>
            <a:r>
              <a:rPr lang="en-US" altLang="zh-TW" dirty="0"/>
              <a:t>Reliability (SMT) +TQM</a:t>
            </a:r>
            <a:endParaRPr lang="zh-TW" altLang="en-US" dirty="0"/>
          </a:p>
        </p:txBody>
      </p:sp>
      <p:pic>
        <p:nvPicPr>
          <p:cNvPr id="8" name="圖片 7" descr="http://www.vlexplus.com/fileadmin/_processed_/csm_wertsch%C3%B6pfungsnetzwerk_4f7d2ecc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120000" cy="36948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2051720" y="6084004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solidFill>
                  <a:srgbClr val="4C4C4C"/>
                </a:solidFill>
                <a:ea typeface="Times New Roman" panose="02020603050405020304" pitchFamily="18" charset="0"/>
              </a:rPr>
              <a:t>Horizontal value creation network (source: HP 2013)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098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34" y="2276872"/>
            <a:ext cx="5160434" cy="42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/>
              <a:t>Smart Machining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43881" y="1340768"/>
            <a:ext cx="8664623" cy="38421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TW" dirty="0"/>
              <a:t>Smart Machining Technology ( SMT )</a:t>
            </a:r>
          </a:p>
          <a:p>
            <a:pPr lvl="1"/>
            <a:r>
              <a:rPr lang="en-US" altLang="zh-TW" dirty="0"/>
              <a:t>Upmost productivity and machining accuracy</a:t>
            </a:r>
          </a:p>
          <a:p>
            <a:r>
              <a:rPr lang="en-US" altLang="zh-TW" dirty="0"/>
              <a:t>Reliability + TQM</a:t>
            </a:r>
          </a:p>
          <a:p>
            <a:r>
              <a:rPr lang="en-US" altLang="zh-TW" dirty="0"/>
              <a:t>Automation</a:t>
            </a:r>
          </a:p>
          <a:p>
            <a:pPr marL="0" indent="0">
              <a:buNone/>
            </a:pPr>
            <a:r>
              <a:rPr lang="en-US" altLang="zh-TW" dirty="0"/>
              <a:t>      ( 7/24-Flex.)</a:t>
            </a:r>
          </a:p>
        </p:txBody>
      </p:sp>
      <p:sp>
        <p:nvSpPr>
          <p:cNvPr id="18" name="矩形 17"/>
          <p:cNvSpPr/>
          <p:nvPr/>
        </p:nvSpPr>
        <p:spPr>
          <a:xfrm>
            <a:off x="3948070" y="6453336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4C4C4C"/>
                </a:solidFill>
                <a:ea typeface="Times New Roman" panose="02020603050405020304" pitchFamily="18" charset="0"/>
              </a:rPr>
              <a:t>The I4.0 Blueprint in AXILE</a:t>
            </a:r>
            <a:endParaRPr lang="zh-TW" altLang="en-US" dirty="0"/>
          </a:p>
        </p:txBody>
      </p:sp>
      <p:pic>
        <p:nvPicPr>
          <p:cNvPr id="1026" name="Picture 2" descr="\\Fileserver\資料分享平台\營業部\營業部_行銷處\行銷資料庫\商標&amp;VI圖\SMT -Logo\ART\iconenset\iconenset\Visual_head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52" y="5673387"/>
            <a:ext cx="696498" cy="86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38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雲朵形 16"/>
          <p:cNvSpPr/>
          <p:nvPr/>
        </p:nvSpPr>
        <p:spPr>
          <a:xfrm>
            <a:off x="5940152" y="1396373"/>
            <a:ext cx="1958867" cy="952507"/>
          </a:xfrm>
          <a:prstGeom prst="clou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cs typeface="NettoOT-Black"/>
              </a:rPr>
              <a:t>ART – The Solution </a:t>
            </a:r>
            <a:endParaRPr lang="zh-TW" altLang="en-US" dirty="0"/>
          </a:p>
        </p:txBody>
      </p:sp>
      <p:cxnSp>
        <p:nvCxnSpPr>
          <p:cNvPr id="72" name="肘形接點 71"/>
          <p:cNvCxnSpPr/>
          <p:nvPr/>
        </p:nvCxnSpPr>
        <p:spPr>
          <a:xfrm rot="16200000" flipH="1">
            <a:off x="3798008" y="4294610"/>
            <a:ext cx="252000" cy="1440000"/>
          </a:xfrm>
          <a:prstGeom prst="bentConnector2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肘形接點 77"/>
          <p:cNvCxnSpPr>
            <a:stCxn id="94" idx="2"/>
          </p:cNvCxnSpPr>
          <p:nvPr/>
        </p:nvCxnSpPr>
        <p:spPr>
          <a:xfrm rot="5400000">
            <a:off x="2345871" y="4290217"/>
            <a:ext cx="251339" cy="1440000"/>
          </a:xfrm>
          <a:prstGeom prst="bentConnector2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176331" y="3917519"/>
            <a:ext cx="2030417" cy="967029"/>
          </a:xfrm>
          <a:prstGeom prst="rect">
            <a:avLst/>
          </a:prstGeom>
          <a:noFill/>
          <a:ln cap="sq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8"/>
            <a:endParaRPr lang="zh-TW" altLang="en-US" sz="1000" dirty="0">
              <a:solidFill>
                <a:schemeClr val="tx1"/>
              </a:solidFill>
              <a:ea typeface="標楷體" panose="03000509000000000000" pitchFamily="65" charset="-120"/>
              <a:cs typeface="Arial Unicode MS" panose="020B0604020202020204" pitchFamily="34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35496" y="5445224"/>
            <a:ext cx="1398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Internet of Things (</a:t>
            </a:r>
            <a:r>
              <a:rPr lang="en-US" altLang="zh-TW" dirty="0" err="1"/>
              <a:t>IoT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- Collection</a:t>
            </a:r>
            <a:endParaRPr lang="zh-TW" altLang="en-US" dirty="0"/>
          </a:p>
        </p:txBody>
      </p:sp>
      <p:sp>
        <p:nvSpPr>
          <p:cNvPr id="97" name="文字方塊 96"/>
          <p:cNvSpPr txBox="1"/>
          <p:nvPr/>
        </p:nvSpPr>
        <p:spPr>
          <a:xfrm>
            <a:off x="35496" y="40770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Real-time Monitoring</a:t>
            </a:r>
          </a:p>
        </p:txBody>
      </p:sp>
      <p:sp>
        <p:nvSpPr>
          <p:cNvPr id="99" name="文字方塊 98"/>
          <p:cNvSpPr txBox="1"/>
          <p:nvPr/>
        </p:nvSpPr>
        <p:spPr>
          <a:xfrm>
            <a:off x="35496" y="1412776"/>
            <a:ext cx="1549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Data-to-Information </a:t>
            </a:r>
          </a:p>
          <a:p>
            <a:r>
              <a:rPr lang="en-US" altLang="zh-TW" dirty="0"/>
              <a:t>-Data analytics</a:t>
            </a:r>
            <a:endParaRPr lang="zh-TW" altLang="en-US" dirty="0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5140610"/>
            <a:ext cx="540000" cy="62100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788" y="5068602"/>
            <a:ext cx="1080000" cy="788010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585" y="6328696"/>
            <a:ext cx="599407" cy="335262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6352708"/>
            <a:ext cx="360000" cy="294678"/>
          </a:xfrm>
          <a:prstGeom prst="rect">
            <a:avLst/>
          </a:prstGeom>
        </p:spPr>
      </p:pic>
      <p:sp>
        <p:nvSpPr>
          <p:cNvPr id="7" name="流程圖: 磁碟 6"/>
          <p:cNvSpPr/>
          <p:nvPr/>
        </p:nvSpPr>
        <p:spPr>
          <a:xfrm>
            <a:off x="2395053" y="4261804"/>
            <a:ext cx="961207" cy="566102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Database</a:t>
            </a:r>
            <a:endParaRPr lang="zh-TW" altLang="en-US" sz="16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2113223" y="3890253"/>
            <a:ext cx="209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Data processor</a:t>
            </a:r>
            <a:endParaRPr lang="zh-TW" altLang="en-US" sz="16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3401801" y="4103359"/>
            <a:ext cx="912899" cy="821227"/>
            <a:chOff x="5805642" y="4118861"/>
            <a:chExt cx="912899" cy="821227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06158" y="4118861"/>
              <a:ext cx="630434" cy="663968"/>
            </a:xfrm>
            <a:prstGeom prst="rect">
              <a:avLst/>
            </a:prstGeom>
          </p:spPr>
        </p:pic>
        <p:sp>
          <p:nvSpPr>
            <p:cNvPr id="48" name="文字方塊 47"/>
            <p:cNvSpPr txBox="1"/>
            <p:nvPr/>
          </p:nvSpPr>
          <p:spPr>
            <a:xfrm>
              <a:off x="5805642" y="4601534"/>
              <a:ext cx="9128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Monitor</a:t>
              </a:r>
              <a:endParaRPr lang="zh-TW" altLang="en-US" sz="1600" dirty="0"/>
            </a:p>
          </p:txBody>
        </p:sp>
      </p:grpSp>
      <p:sp>
        <p:nvSpPr>
          <p:cNvPr id="90" name="文字方塊 89"/>
          <p:cNvSpPr txBox="1"/>
          <p:nvPr/>
        </p:nvSpPr>
        <p:spPr>
          <a:xfrm>
            <a:off x="6099117" y="1983470"/>
            <a:ext cx="413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/>
              <a:t>RM</a:t>
            </a:r>
            <a:endParaRPr lang="zh-TW" altLang="en-US" sz="1200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6657023" y="1972437"/>
            <a:ext cx="44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/>
              <a:t>EM</a:t>
            </a:r>
            <a:endParaRPr lang="zh-TW" altLang="en-US" sz="1200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7969127" y="4869160"/>
            <a:ext cx="1067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Field / </a:t>
            </a:r>
          </a:p>
          <a:p>
            <a:r>
              <a:rPr lang="en-US" altLang="zh-TW" sz="1600" dirty="0"/>
              <a:t>Workshop</a:t>
            </a:r>
          </a:p>
          <a:p>
            <a:r>
              <a:rPr lang="en-US" altLang="zh-TW" sz="1600" dirty="0">
                <a:solidFill>
                  <a:srgbClr val="0070C0"/>
                </a:solidFill>
                <a:cs typeface="NettoOT-Black"/>
              </a:rPr>
              <a:t>Data Acquire</a:t>
            </a:r>
            <a:endParaRPr lang="zh-TW" altLang="en-US" sz="1600" dirty="0">
              <a:solidFill>
                <a:srgbClr val="0070C0"/>
              </a:solidFill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8033722" y="1484784"/>
            <a:ext cx="121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AXILE cloud</a:t>
            </a:r>
          </a:p>
          <a:p>
            <a:r>
              <a:rPr lang="en-US" altLang="zh-TW" sz="1600" dirty="0">
                <a:solidFill>
                  <a:srgbClr val="0070C0"/>
                </a:solidFill>
                <a:cs typeface="NettoOT-Black"/>
              </a:rPr>
              <a:t>Analysis </a:t>
            </a:r>
            <a:endParaRPr lang="zh-TW" altLang="en-US" sz="1600" dirty="0">
              <a:solidFill>
                <a:srgbClr val="0070C0"/>
              </a:solidFill>
            </a:endParaRPr>
          </a:p>
        </p:txBody>
      </p:sp>
      <p:cxnSp>
        <p:nvCxnSpPr>
          <p:cNvPr id="103" name="直線單箭頭接點 102"/>
          <p:cNvCxnSpPr/>
          <p:nvPr/>
        </p:nvCxnSpPr>
        <p:spPr>
          <a:xfrm flipV="1">
            <a:off x="8028384" y="3861048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/>
          <p:nvPr/>
        </p:nvCxnSpPr>
        <p:spPr>
          <a:xfrm flipV="1">
            <a:off x="8028384" y="1268760"/>
            <a:ext cx="0" cy="10800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字方塊 86"/>
          <p:cNvSpPr txBox="1"/>
          <p:nvPr/>
        </p:nvSpPr>
        <p:spPr>
          <a:xfrm>
            <a:off x="7233087" y="1972437"/>
            <a:ext cx="43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/>
              <a:t>MP</a:t>
            </a:r>
            <a:endParaRPr lang="zh-TW" altLang="en-US" sz="12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4" name="圖片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3948" y="5908995"/>
            <a:ext cx="540000" cy="258055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1860" y="5864940"/>
            <a:ext cx="540000" cy="374118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3988" y="5860690"/>
            <a:ext cx="540000" cy="37836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1840" y="6345195"/>
            <a:ext cx="363226" cy="30226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3888" y="6361705"/>
            <a:ext cx="274324" cy="269244"/>
          </a:xfrm>
          <a:prstGeom prst="rect">
            <a:avLst/>
          </a:prstGeom>
        </p:spPr>
      </p:pic>
      <p:sp>
        <p:nvSpPr>
          <p:cNvPr id="59" name="文字方塊 58"/>
          <p:cNvSpPr txBox="1"/>
          <p:nvPr/>
        </p:nvSpPr>
        <p:spPr>
          <a:xfrm>
            <a:off x="1643772" y="6330806"/>
            <a:ext cx="93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Detector</a:t>
            </a:r>
            <a:endParaRPr lang="zh-TW" altLang="en-US" sz="16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1607804" y="5850393"/>
            <a:ext cx="12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Components</a:t>
            </a:r>
            <a:endParaRPr lang="zh-TW" altLang="en-US" sz="1600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1643668" y="5306112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Machines</a:t>
            </a:r>
            <a:endParaRPr lang="zh-TW" altLang="en-US" sz="16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23547" y="2588711"/>
            <a:ext cx="1956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Decision Support System </a:t>
            </a:r>
          </a:p>
          <a:p>
            <a:r>
              <a:rPr lang="en-US" altLang="zh-TW" dirty="0"/>
              <a:t>- Remote visualization</a:t>
            </a:r>
            <a:endParaRPr lang="zh-TW" altLang="en-US" dirty="0"/>
          </a:p>
        </p:txBody>
      </p:sp>
      <p:pic>
        <p:nvPicPr>
          <p:cNvPr id="51" name="圖片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58" y="1534683"/>
            <a:ext cx="478800" cy="475410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87" y="1539601"/>
            <a:ext cx="478800" cy="478798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01" y="1549489"/>
            <a:ext cx="478800" cy="475410"/>
          </a:xfrm>
          <a:prstGeom prst="rect">
            <a:avLst/>
          </a:prstGeom>
        </p:spPr>
      </p:pic>
      <p:sp>
        <p:nvSpPr>
          <p:cNvPr id="52" name="剪去對角線角落矩形 51"/>
          <p:cNvSpPr/>
          <p:nvPr/>
        </p:nvSpPr>
        <p:spPr>
          <a:xfrm>
            <a:off x="3670693" y="3319258"/>
            <a:ext cx="396000" cy="216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US" altLang="zh-TW" sz="1400" dirty="0"/>
              <a:t>MES</a:t>
            </a:r>
            <a:endParaRPr lang="zh-TW" altLang="en-US" sz="1400" dirty="0"/>
          </a:p>
        </p:txBody>
      </p:sp>
      <p:sp>
        <p:nvSpPr>
          <p:cNvPr id="58" name="剪去對角線角落矩形 57"/>
          <p:cNvSpPr/>
          <p:nvPr/>
        </p:nvSpPr>
        <p:spPr>
          <a:xfrm>
            <a:off x="3661184" y="3068984"/>
            <a:ext cx="396000" cy="216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US" altLang="zh-TW" sz="1400" dirty="0"/>
              <a:t>ERP</a:t>
            </a:r>
            <a:endParaRPr lang="zh-TW" altLang="en-US" sz="14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8018040" y="2708920"/>
            <a:ext cx="1162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User platform</a:t>
            </a:r>
          </a:p>
          <a:p>
            <a:r>
              <a:rPr lang="en-US" altLang="zh-TW" sz="1600" dirty="0">
                <a:solidFill>
                  <a:srgbClr val="0070C0"/>
                </a:solidFill>
                <a:cs typeface="NettoOT-Black"/>
              </a:rPr>
              <a:t>Data application</a:t>
            </a:r>
            <a:endParaRPr lang="zh-TW" altLang="en-US" sz="1600" dirty="0">
              <a:solidFill>
                <a:srgbClr val="0070C0"/>
              </a:solidFill>
            </a:endParaRPr>
          </a:p>
        </p:txBody>
      </p:sp>
      <p:cxnSp>
        <p:nvCxnSpPr>
          <p:cNvPr id="65" name="直線單箭頭接點 64"/>
          <p:cNvCxnSpPr/>
          <p:nvPr/>
        </p:nvCxnSpPr>
        <p:spPr>
          <a:xfrm flipH="1" flipV="1">
            <a:off x="3236685" y="3639533"/>
            <a:ext cx="1209" cy="27694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上-下雙向箭號 17"/>
          <p:cNvSpPr/>
          <p:nvPr/>
        </p:nvSpPr>
        <p:spPr>
          <a:xfrm>
            <a:off x="7098712" y="2389066"/>
            <a:ext cx="288032" cy="14557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文字方塊 65"/>
          <p:cNvSpPr txBox="1"/>
          <p:nvPr/>
        </p:nvSpPr>
        <p:spPr>
          <a:xfrm rot="5400000">
            <a:off x="6750344" y="2942880"/>
            <a:ext cx="1512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Request &amp; answer</a:t>
            </a:r>
            <a:endParaRPr lang="zh-TW" altLang="en-US" sz="1400" dirty="0"/>
          </a:p>
        </p:txBody>
      </p:sp>
      <p:cxnSp>
        <p:nvCxnSpPr>
          <p:cNvPr id="16" name="直線接點 15"/>
          <p:cNvCxnSpPr/>
          <p:nvPr/>
        </p:nvCxnSpPr>
        <p:spPr>
          <a:xfrm flipH="1">
            <a:off x="4572000" y="1340768"/>
            <a:ext cx="0" cy="5400000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接點 62"/>
          <p:cNvCxnSpPr/>
          <p:nvPr/>
        </p:nvCxnSpPr>
        <p:spPr>
          <a:xfrm rot="16200000" flipH="1">
            <a:off x="6966360" y="4294610"/>
            <a:ext cx="252000" cy="1440000"/>
          </a:xfrm>
          <a:prstGeom prst="bentConnector2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肘形接點 66"/>
          <p:cNvCxnSpPr>
            <a:stCxn id="68" idx="2"/>
          </p:cNvCxnSpPr>
          <p:nvPr/>
        </p:nvCxnSpPr>
        <p:spPr>
          <a:xfrm rot="5400000">
            <a:off x="5514223" y="4290217"/>
            <a:ext cx="251339" cy="1440000"/>
          </a:xfrm>
          <a:prstGeom prst="bentConnector2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5344683" y="3917519"/>
            <a:ext cx="2030417" cy="967029"/>
          </a:xfrm>
          <a:prstGeom prst="rect">
            <a:avLst/>
          </a:prstGeom>
          <a:noFill/>
          <a:ln cap="sq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8"/>
            <a:endParaRPr lang="zh-TW" altLang="en-US" sz="1000" dirty="0">
              <a:solidFill>
                <a:schemeClr val="tx1"/>
              </a:solidFill>
              <a:ea typeface="標楷體" panose="03000509000000000000" pitchFamily="65" charset="-120"/>
              <a:cs typeface="Arial Unicode MS" panose="020B0604020202020204" pitchFamily="34" charset="-120"/>
            </a:endParaRPr>
          </a:p>
        </p:txBody>
      </p:sp>
      <p:pic>
        <p:nvPicPr>
          <p:cNvPr id="69" name="圖片 6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140610"/>
            <a:ext cx="540000" cy="621000"/>
          </a:xfrm>
          <a:prstGeom prst="rect">
            <a:avLst/>
          </a:prstGeom>
        </p:spPr>
      </p:pic>
      <p:pic>
        <p:nvPicPr>
          <p:cNvPr id="70" name="圖片 6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140" y="5068602"/>
            <a:ext cx="1080000" cy="788010"/>
          </a:xfrm>
          <a:prstGeom prst="rect">
            <a:avLst/>
          </a:prstGeom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937" y="6328696"/>
            <a:ext cx="599407" cy="335262"/>
          </a:xfrm>
          <a:prstGeom prst="rect">
            <a:avLst/>
          </a:prstGeom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6352708"/>
            <a:ext cx="360000" cy="294678"/>
          </a:xfrm>
          <a:prstGeom prst="rect">
            <a:avLst/>
          </a:prstGeom>
        </p:spPr>
      </p:pic>
      <p:sp>
        <p:nvSpPr>
          <p:cNvPr id="74" name="流程圖: 磁碟 73"/>
          <p:cNvSpPr/>
          <p:nvPr/>
        </p:nvSpPr>
        <p:spPr>
          <a:xfrm>
            <a:off x="5563405" y="4261804"/>
            <a:ext cx="961207" cy="566102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Database</a:t>
            </a:r>
            <a:endParaRPr lang="zh-TW" altLang="en-US" sz="1600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5281575" y="3890253"/>
            <a:ext cx="209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Data processor</a:t>
            </a:r>
            <a:endParaRPr lang="zh-TW" altLang="en-US" sz="1600" dirty="0"/>
          </a:p>
        </p:txBody>
      </p:sp>
      <p:grpSp>
        <p:nvGrpSpPr>
          <p:cNvPr id="76" name="群組 75"/>
          <p:cNvGrpSpPr/>
          <p:nvPr/>
        </p:nvGrpSpPr>
        <p:grpSpPr>
          <a:xfrm>
            <a:off x="6570153" y="4103359"/>
            <a:ext cx="912899" cy="821227"/>
            <a:chOff x="5805642" y="4118861"/>
            <a:chExt cx="912899" cy="821227"/>
          </a:xfrm>
        </p:grpSpPr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06158" y="4118861"/>
              <a:ext cx="630434" cy="663968"/>
            </a:xfrm>
            <a:prstGeom prst="rect">
              <a:avLst/>
            </a:prstGeom>
          </p:spPr>
        </p:pic>
        <p:sp>
          <p:nvSpPr>
            <p:cNvPr id="80" name="文字方塊 79"/>
            <p:cNvSpPr txBox="1"/>
            <p:nvPr/>
          </p:nvSpPr>
          <p:spPr>
            <a:xfrm>
              <a:off x="5805642" y="4601534"/>
              <a:ext cx="9128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Monitor</a:t>
              </a:r>
              <a:endParaRPr lang="zh-TW" altLang="en-US" sz="1600" dirty="0"/>
            </a:p>
          </p:txBody>
        </p:sp>
      </p:grpSp>
      <p:pic>
        <p:nvPicPr>
          <p:cNvPr id="81" name="圖片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300" y="5908995"/>
            <a:ext cx="540000" cy="258055"/>
          </a:xfrm>
          <a:prstGeom prst="rect">
            <a:avLst/>
          </a:prstGeom>
        </p:spPr>
      </p:pic>
      <p:pic>
        <p:nvPicPr>
          <p:cNvPr id="83" name="圖片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0212" y="5864940"/>
            <a:ext cx="540000" cy="374118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2340" y="5860690"/>
            <a:ext cx="540000" cy="378368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192" y="6345195"/>
            <a:ext cx="363226" cy="302265"/>
          </a:xfrm>
          <a:prstGeom prst="rect">
            <a:avLst/>
          </a:prstGeom>
        </p:spPr>
      </p:pic>
      <p:pic>
        <p:nvPicPr>
          <p:cNvPr id="86" name="圖片 8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2240" y="6361705"/>
            <a:ext cx="274324" cy="269244"/>
          </a:xfrm>
          <a:prstGeom prst="rect">
            <a:avLst/>
          </a:prstGeom>
        </p:spPr>
      </p:pic>
      <p:sp>
        <p:nvSpPr>
          <p:cNvPr id="88" name="文字方塊 87"/>
          <p:cNvSpPr txBox="1"/>
          <p:nvPr/>
        </p:nvSpPr>
        <p:spPr>
          <a:xfrm>
            <a:off x="4812124" y="6330806"/>
            <a:ext cx="93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Detector</a:t>
            </a:r>
            <a:endParaRPr lang="zh-TW" altLang="en-US" sz="1600" dirty="0"/>
          </a:p>
        </p:txBody>
      </p:sp>
      <p:sp>
        <p:nvSpPr>
          <p:cNvPr id="92" name="文字方塊 91"/>
          <p:cNvSpPr txBox="1"/>
          <p:nvPr/>
        </p:nvSpPr>
        <p:spPr>
          <a:xfrm>
            <a:off x="4776156" y="5850393"/>
            <a:ext cx="12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Components</a:t>
            </a:r>
            <a:endParaRPr lang="zh-TW" altLang="en-US" sz="1600" dirty="0"/>
          </a:p>
        </p:txBody>
      </p:sp>
      <p:sp>
        <p:nvSpPr>
          <p:cNvPr id="93" name="文字方塊 92"/>
          <p:cNvSpPr txBox="1"/>
          <p:nvPr/>
        </p:nvSpPr>
        <p:spPr>
          <a:xfrm>
            <a:off x="4812020" y="5306112"/>
            <a:ext cx="10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Machines</a:t>
            </a:r>
            <a:endParaRPr lang="zh-TW" altLang="en-US" sz="1600" dirty="0"/>
          </a:p>
        </p:txBody>
      </p:sp>
      <p:cxnSp>
        <p:nvCxnSpPr>
          <p:cNvPr id="101" name="直線單箭頭接點 100"/>
          <p:cNvCxnSpPr/>
          <p:nvPr/>
        </p:nvCxnSpPr>
        <p:spPr>
          <a:xfrm flipH="1" flipV="1">
            <a:off x="6405037" y="3639533"/>
            <a:ext cx="1209" cy="27694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 flipV="1">
            <a:off x="8028384" y="2708920"/>
            <a:ext cx="0" cy="10800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3779912" y="1268760"/>
            <a:ext cx="73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Basic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7" name="文字方塊 106"/>
          <p:cNvSpPr txBox="1"/>
          <p:nvPr/>
        </p:nvSpPr>
        <p:spPr>
          <a:xfrm>
            <a:off x="4644008" y="1268760"/>
            <a:ext cx="100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Pro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3728" y="2996952"/>
            <a:ext cx="1496093" cy="581127"/>
          </a:xfrm>
          <a:prstGeom prst="rect">
            <a:avLst/>
          </a:prstGeom>
        </p:spPr>
      </p:pic>
      <p:sp>
        <p:nvSpPr>
          <p:cNvPr id="102" name="剪去對角線角落矩形 101"/>
          <p:cNvSpPr/>
          <p:nvPr/>
        </p:nvSpPr>
        <p:spPr>
          <a:xfrm>
            <a:off x="3902067" y="2758872"/>
            <a:ext cx="432000" cy="216000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US" altLang="zh-TW" sz="1400" dirty="0"/>
              <a:t>TQM</a:t>
            </a:r>
            <a:endParaRPr lang="zh-TW" altLang="en-US" sz="1400" dirty="0"/>
          </a:p>
        </p:txBody>
      </p:sp>
      <p:cxnSp>
        <p:nvCxnSpPr>
          <p:cNvPr id="105" name="直線單箭頭接點 104"/>
          <p:cNvCxnSpPr/>
          <p:nvPr/>
        </p:nvCxnSpPr>
        <p:spPr>
          <a:xfrm flipV="1">
            <a:off x="4015265" y="2933561"/>
            <a:ext cx="113051" cy="183585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字方塊 107"/>
          <p:cNvSpPr txBox="1"/>
          <p:nvPr/>
        </p:nvSpPr>
        <p:spPr>
          <a:xfrm>
            <a:off x="2066649" y="3519095"/>
            <a:ext cx="1116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1600" dirty="0"/>
              <a:t>Management</a:t>
            </a:r>
            <a:endParaRPr lang="zh-TW" altLang="en-US" sz="1600" dirty="0"/>
          </a:p>
        </p:txBody>
      </p:sp>
      <p:sp>
        <p:nvSpPr>
          <p:cNvPr id="109" name="剪去對角線角落矩形 108"/>
          <p:cNvSpPr/>
          <p:nvPr/>
        </p:nvSpPr>
        <p:spPr>
          <a:xfrm>
            <a:off x="6320060" y="3414990"/>
            <a:ext cx="396000" cy="216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US" altLang="zh-TW" sz="1400" dirty="0"/>
              <a:t>MES</a:t>
            </a:r>
            <a:endParaRPr lang="zh-TW" altLang="en-US" sz="1400" dirty="0"/>
          </a:p>
        </p:txBody>
      </p:sp>
      <p:sp>
        <p:nvSpPr>
          <p:cNvPr id="110" name="剪去對角線角落矩形 109"/>
          <p:cNvSpPr/>
          <p:nvPr/>
        </p:nvSpPr>
        <p:spPr>
          <a:xfrm>
            <a:off x="6310551" y="3164716"/>
            <a:ext cx="396000" cy="216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US" altLang="zh-TW" sz="1400" dirty="0"/>
              <a:t>ERP</a:t>
            </a:r>
            <a:endParaRPr lang="zh-TW" altLang="en-US" sz="1400" dirty="0"/>
          </a:p>
        </p:txBody>
      </p:sp>
      <p:pic>
        <p:nvPicPr>
          <p:cNvPr id="111" name="圖片 1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73095" y="3092684"/>
            <a:ext cx="1496093" cy="581127"/>
          </a:xfrm>
          <a:prstGeom prst="rect">
            <a:avLst/>
          </a:prstGeom>
        </p:spPr>
      </p:pic>
      <p:sp>
        <p:nvSpPr>
          <p:cNvPr id="112" name="剪去對角線角落矩形 111"/>
          <p:cNvSpPr/>
          <p:nvPr/>
        </p:nvSpPr>
        <p:spPr>
          <a:xfrm>
            <a:off x="6551434" y="2854604"/>
            <a:ext cx="432000" cy="216000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US" altLang="zh-TW" sz="1400" dirty="0"/>
              <a:t>TQM</a:t>
            </a:r>
            <a:endParaRPr lang="zh-TW" altLang="en-US" sz="1400" dirty="0"/>
          </a:p>
        </p:txBody>
      </p:sp>
      <p:cxnSp>
        <p:nvCxnSpPr>
          <p:cNvPr id="113" name="直線單箭頭接點 112"/>
          <p:cNvCxnSpPr/>
          <p:nvPr/>
        </p:nvCxnSpPr>
        <p:spPr>
          <a:xfrm flipV="1">
            <a:off x="6664632" y="3029293"/>
            <a:ext cx="113051" cy="183585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字方塊 113"/>
          <p:cNvSpPr txBox="1"/>
          <p:nvPr/>
        </p:nvSpPr>
        <p:spPr>
          <a:xfrm>
            <a:off x="4716016" y="3614827"/>
            <a:ext cx="1116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1600" dirty="0"/>
              <a:t>Management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1148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/>
            <a:r>
              <a:rPr lang="en-US" altLang="zh-TW" dirty="0" smtClean="0"/>
              <a:t>ART Features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agile smart machining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62284005"/>
              </p:ext>
            </p:extLst>
          </p:nvPr>
        </p:nvGraphicFramePr>
        <p:xfrm>
          <a:off x="80293" y="836712"/>
          <a:ext cx="6424295" cy="5531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6295"/>
                <a:gridCol w="792000"/>
                <a:gridCol w="792000"/>
                <a:gridCol w="792000"/>
                <a:gridCol w="792000"/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</a:t>
                      </a:r>
                    </a:p>
                    <a:p>
                      <a:pPr algn="ctr" fontAlgn="ctr"/>
                      <a:r>
                        <a:rPr lang="en-US" altLang="zh-TW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  <a:endParaRPr lang="zh-TW" altLang="en-U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1" marR="3881" marT="38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</a:t>
                      </a:r>
                    </a:p>
                    <a:p>
                      <a:pPr algn="ctr" fontAlgn="ctr"/>
                      <a:r>
                        <a:rPr lang="en-US" altLang="zh-TW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</a:t>
                      </a:r>
                      <a:endParaRPr lang="zh-TW" altLang="en-U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1" marR="3881" marT="38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</a:p>
                    <a:p>
                      <a:pPr algn="ctr" fontAlgn="ctr"/>
                      <a:r>
                        <a:rPr lang="en-US" altLang="zh-TW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</a:t>
                      </a:r>
                      <a:endParaRPr lang="zh-TW" altLang="en-U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1" marR="3881" marT="38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</a:t>
                      </a:r>
                    </a:p>
                    <a:p>
                      <a:pPr algn="ctr" fontAlgn="ctr"/>
                      <a:r>
                        <a:rPr lang="en-US" altLang="zh-TW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</a:t>
                      </a:r>
                      <a:endParaRPr lang="zh-TW" altLang="en-US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1" marR="3881" marT="38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Real-time data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Data </a:t>
                      </a:r>
                      <a:r>
                        <a:rPr lang="en-US" sz="2000" u="none" strike="noStrike" dirty="0">
                          <a:effectLst/>
                        </a:rPr>
                        <a:t>collect &amp; storage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H</a:t>
                      </a:r>
                      <a:r>
                        <a:rPr lang="en-US" sz="2000" u="none" strike="noStrike" dirty="0" smtClean="0">
                          <a:effectLst/>
                        </a:rPr>
                        <a:t>istorical data</a:t>
                      </a:r>
                      <a:r>
                        <a:rPr lang="zh-TW" alt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2000" u="none" strike="noStrike" dirty="0" smtClean="0">
                          <a:effectLst/>
                        </a:rPr>
                        <a:t>explorer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</a:rPr>
                        <a:t>Utilization rate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alt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</a:rPr>
                        <a:t>Production</a:t>
                      </a:r>
                      <a:r>
                        <a:rPr lang="en-US" altLang="zh-TW" sz="2000" u="none" strike="noStrike" baseline="0" dirty="0" smtClean="0">
                          <a:effectLst/>
                        </a:rPr>
                        <a:t> process monitoring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 2" panose="05020102010507070707" pitchFamily="18" charset="2"/>
                        </a:rPr>
                        <a:t>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</a:rPr>
                        <a:t>Energy</a:t>
                      </a:r>
                      <a:r>
                        <a:rPr lang="en-US" altLang="zh-TW" sz="2000" u="none" strike="noStrike" baseline="0" dirty="0" smtClean="0">
                          <a:effectLst/>
                        </a:rPr>
                        <a:t> prediction</a:t>
                      </a:r>
                      <a:r>
                        <a:rPr lang="zh-TW" alt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2000" u="none" strike="noStrike" dirty="0" smtClean="0">
                          <a:effectLst/>
                        </a:rPr>
                        <a:t>(</a:t>
                      </a:r>
                      <a:r>
                        <a:rPr lang="en-US" sz="2000" u="none" strike="noStrike" dirty="0">
                          <a:effectLst/>
                        </a:rPr>
                        <a:t>basic)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</a:rPr>
                        <a:t>Energy</a:t>
                      </a:r>
                      <a:r>
                        <a:rPr lang="en-US" altLang="zh-TW" sz="2000" u="none" strike="noStrike" baseline="0" dirty="0" smtClean="0">
                          <a:effectLst/>
                        </a:rPr>
                        <a:t> prediction</a:t>
                      </a:r>
                      <a:r>
                        <a:rPr lang="zh-TW" alt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2000" u="none" strike="noStrike" dirty="0" smtClean="0">
                          <a:effectLst/>
                        </a:rPr>
                        <a:t>(</a:t>
                      </a:r>
                      <a:r>
                        <a:rPr lang="en-US" sz="2000" u="none" strike="noStrike" dirty="0">
                          <a:effectLst/>
                        </a:rPr>
                        <a:t>pro</a:t>
                      </a:r>
                      <a:r>
                        <a:rPr lang="en-US" sz="2000" u="none" strike="noStrike" dirty="0" smtClean="0">
                          <a:effectLst/>
                        </a:rPr>
                        <a:t>)*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smtClean="0">
                          <a:effectLst/>
                        </a:rPr>
                        <a:t>Consumables </a:t>
                      </a:r>
                      <a:r>
                        <a:rPr lang="en-US" altLang="zh-TW" sz="2000" u="none" strike="noStrike" dirty="0" smtClean="0">
                          <a:effectLst/>
                        </a:rPr>
                        <a:t>monitor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 2" panose="05020102010507070707" pitchFamily="18" charset="2"/>
                        </a:rPr>
                        <a:t>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</a:rPr>
                        <a:t>Condition</a:t>
                      </a:r>
                      <a:r>
                        <a:rPr lang="en-US" altLang="zh-TW" sz="2000" u="none" strike="noStrike" baseline="0" dirty="0" smtClean="0">
                          <a:effectLst/>
                        </a:rPr>
                        <a:t> d</a:t>
                      </a:r>
                      <a:r>
                        <a:rPr lang="en-US" altLang="zh-TW" sz="2000" u="none" strike="noStrike" dirty="0" smtClean="0">
                          <a:effectLst/>
                        </a:rPr>
                        <a:t>iagnosis</a:t>
                      </a:r>
                    </a:p>
                  </a:txBody>
                  <a:tcPr marL="3881" marR="3881" marT="388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 2" panose="05020102010507070707" pitchFamily="18" charset="2"/>
                        </a:rPr>
                        <a:t>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dirty="0" smtClean="0"/>
                        <a:t>Lifetime monitoring </a:t>
                      </a:r>
                      <a:r>
                        <a:rPr lang="en-US" altLang="zh-TW" sz="2000" u="none" strike="noStrike" dirty="0" smtClean="0">
                          <a:effectLst/>
                        </a:rPr>
                        <a:t>(</a:t>
                      </a:r>
                      <a:r>
                        <a:rPr lang="en-US" sz="2000" u="none" strike="noStrike" dirty="0" smtClean="0">
                          <a:effectLst/>
                        </a:rPr>
                        <a:t>basic)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dirty="0" smtClean="0"/>
                        <a:t>Lifetime monitoring </a:t>
                      </a:r>
                      <a:r>
                        <a:rPr lang="en-US" altLang="zh-TW" sz="2000" u="none" strike="noStrike" dirty="0" smtClean="0">
                          <a:effectLst/>
                        </a:rPr>
                        <a:t>(pro)*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 2" panose="05020102010507070707" pitchFamily="18" charset="2"/>
                        </a:rPr>
                        <a:t>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</a:rPr>
                        <a:t>NC program optimization*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 2" panose="05020102010507070707" pitchFamily="18" charset="2"/>
                        </a:rPr>
                        <a:t></a:t>
                      </a:r>
                      <a:endParaRPr lang="en-US" altLang="zh-TW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</a:rPr>
                        <a:t>Crash</a:t>
                      </a:r>
                      <a:r>
                        <a:rPr lang="en-US" altLang="zh-TW" sz="2000" u="none" strike="noStrike" baseline="0" dirty="0" smtClean="0">
                          <a:effectLst/>
                        </a:rPr>
                        <a:t> protection </a:t>
                      </a:r>
                      <a:r>
                        <a:rPr lang="en-US" altLang="zh-TW" sz="2000" u="none" strike="noStrike" dirty="0" smtClean="0">
                          <a:effectLst/>
                        </a:rPr>
                        <a:t>(Software)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 2" panose="05020102010507070707" pitchFamily="18" charset="2"/>
                        </a:rPr>
                        <a:t>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 smtClean="0">
                          <a:effectLst/>
                        </a:rPr>
                        <a:t>Crash protection</a:t>
                      </a:r>
                      <a:r>
                        <a:rPr lang="zh-TW" alt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altLang="zh-TW" sz="2000" u="none" strike="noStrike" dirty="0" smtClean="0">
                          <a:effectLst/>
                        </a:rPr>
                        <a:t>(Hardware)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3881" marR="3881" marT="38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" name="圖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294" y="1354042"/>
            <a:ext cx="2340000" cy="1476859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294" y="2964162"/>
            <a:ext cx="2340000" cy="161696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5496" y="6444044"/>
            <a:ext cx="61478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* Por. function, calculated by AXILE cloud</a:t>
            </a:r>
            <a:endParaRPr lang="en-US" altLang="zh-TW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294" y="4714389"/>
            <a:ext cx="2340000" cy="16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5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cs typeface="NettoOT-Black"/>
              </a:rPr>
              <a:t>ART – The Solution</a:t>
            </a:r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57730"/>
            <a:ext cx="8686800" cy="4225862"/>
          </a:xfrm>
        </p:spPr>
        <p:txBody>
          <a:bodyPr>
            <a:normAutofit/>
          </a:bodyPr>
          <a:lstStyle/>
          <a:p>
            <a:r>
              <a:rPr lang="en-US" altLang="zh-TW" dirty="0"/>
              <a:t>Reliability evaluation mechanism</a:t>
            </a:r>
          </a:p>
          <a:p>
            <a:pPr lvl="1"/>
            <a:r>
              <a:rPr lang="en-US" altLang="zh-TW" dirty="0"/>
              <a:t>Ensure the Machine at best condition</a:t>
            </a:r>
            <a:endParaRPr lang="zh-TW" altLang="zh-TW" dirty="0"/>
          </a:p>
          <a:p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5" name="群組 14"/>
          <p:cNvGrpSpPr>
            <a:grpSpLocks noChangeAspect="1"/>
          </p:cNvGrpSpPr>
          <p:nvPr/>
        </p:nvGrpSpPr>
        <p:grpSpPr>
          <a:xfrm>
            <a:off x="1331640" y="2278692"/>
            <a:ext cx="6408712" cy="3706048"/>
            <a:chOff x="18113870" y="18250721"/>
            <a:chExt cx="16021779" cy="8470027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123842" y="21524157"/>
              <a:ext cx="2160000" cy="1576019"/>
            </a:xfrm>
            <a:prstGeom prst="rect">
              <a:avLst/>
            </a:prstGeom>
          </p:spPr>
        </p:pic>
        <p:sp>
          <p:nvSpPr>
            <p:cNvPr id="19" name="圓角矩形 18"/>
            <p:cNvSpPr/>
            <p:nvPr/>
          </p:nvSpPr>
          <p:spPr>
            <a:xfrm>
              <a:off x="18113870" y="21667940"/>
              <a:ext cx="4500000" cy="144085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zh-TW" dirty="0">
                  <a:ea typeface="標楷體" panose="03000509000000000000" pitchFamily="65" charset="-120"/>
                </a:rPr>
                <a:t>Lifetime prediction system</a:t>
              </a:r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29934747" y="21600196"/>
              <a:ext cx="4200902" cy="144085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zh-TW" dirty="0">
                  <a:ea typeface="標楷體" panose="03000509000000000000" pitchFamily="65" charset="-120"/>
                </a:rPr>
                <a:t>Diagnosis system</a:t>
              </a:r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4359337" y="23044310"/>
              <a:ext cx="3872282" cy="113098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zh-TW" dirty="0">
                  <a:ea typeface="標楷體" panose="03000509000000000000" pitchFamily="65" charset="-120"/>
                </a:rPr>
                <a:t>Sensing mesh</a:t>
              </a:r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3" name="弧形箭號 (上彎) 22"/>
            <p:cNvSpPr/>
            <p:nvPr/>
          </p:nvSpPr>
          <p:spPr>
            <a:xfrm>
              <a:off x="28280985" y="23115913"/>
              <a:ext cx="4320000" cy="170644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弧形箭號 (下彎) 23"/>
            <p:cNvSpPr/>
            <p:nvPr/>
          </p:nvSpPr>
          <p:spPr>
            <a:xfrm>
              <a:off x="20261247" y="20093809"/>
              <a:ext cx="3894516" cy="144315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弧形箭號 (上彎) 24"/>
            <p:cNvSpPr/>
            <p:nvPr/>
          </p:nvSpPr>
          <p:spPr>
            <a:xfrm flipH="1">
              <a:off x="19952759" y="23136271"/>
              <a:ext cx="4320000" cy="170644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弧形箭號 (下彎) 25"/>
            <p:cNvSpPr/>
            <p:nvPr/>
          </p:nvSpPr>
          <p:spPr>
            <a:xfrm flipH="1">
              <a:off x="28332259" y="20076986"/>
              <a:ext cx="4022057" cy="144315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流程圖: 文件 27"/>
            <p:cNvSpPr/>
            <p:nvPr/>
          </p:nvSpPr>
          <p:spPr>
            <a:xfrm>
              <a:off x="28674028" y="25171263"/>
              <a:ext cx="3448028" cy="1454661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zh-TW" dirty="0">
                  <a:ea typeface="標楷體" panose="03000509000000000000" pitchFamily="65" charset="-120"/>
                </a:rPr>
                <a:t>Real-time monitoring</a:t>
              </a:r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9" name="流程圖: 多重文件 28"/>
            <p:cNvSpPr/>
            <p:nvPr/>
          </p:nvSpPr>
          <p:spPr>
            <a:xfrm>
              <a:off x="28543424" y="18250721"/>
              <a:ext cx="3758754" cy="1539117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zh-TW" dirty="0">
                  <a:ea typeface="標楷體" panose="03000509000000000000" pitchFamily="65" charset="-120"/>
                </a:rPr>
                <a:t>Real-time report</a:t>
              </a:r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30" name="流程圖: 多重文件 29"/>
            <p:cNvSpPr/>
            <p:nvPr/>
          </p:nvSpPr>
          <p:spPr>
            <a:xfrm>
              <a:off x="20256401" y="18250722"/>
              <a:ext cx="3758754" cy="1539117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zh-TW" dirty="0">
                  <a:ea typeface="標楷體" panose="03000509000000000000" pitchFamily="65" charset="-120"/>
                </a:rPr>
                <a:t>Remaining lifetime</a:t>
              </a:r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31" name="流程圖: 文件 30"/>
            <p:cNvSpPr/>
            <p:nvPr/>
          </p:nvSpPr>
          <p:spPr>
            <a:xfrm>
              <a:off x="20609564" y="25266087"/>
              <a:ext cx="3448028" cy="1454661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zh-TW" dirty="0">
                  <a:ea typeface="標楷體" panose="03000509000000000000" pitchFamily="65" charset="-120"/>
                </a:rPr>
                <a:t>Process</a:t>
              </a:r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4067182" y="20269200"/>
              <a:ext cx="4430173" cy="1305067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zh-TW" dirty="0"/>
                <a:t>Decision Support System</a:t>
              </a:r>
              <a:endParaRPr lang="zh-TW" altLang="en-US" dirty="0">
                <a:ea typeface="標楷體" panose="03000509000000000000" pitchFamily="65" charset="-120"/>
              </a:endParaRPr>
            </a:p>
          </p:txBody>
        </p:sp>
      </p:grpSp>
      <p:pic>
        <p:nvPicPr>
          <p:cNvPr id="27" name="圖片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569" y="3732905"/>
            <a:ext cx="540000" cy="6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7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val="308743239"/>
              </p:ext>
            </p:extLst>
          </p:nvPr>
        </p:nvGraphicFramePr>
        <p:xfrm>
          <a:off x="683568" y="1196752"/>
          <a:ext cx="7848872" cy="403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cs typeface="NettoOT-Black"/>
              </a:rPr>
              <a:t>ART Benefits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155909" y="4690000"/>
            <a:ext cx="6700999" cy="2248024"/>
            <a:chOff x="1155909" y="4690000"/>
            <a:chExt cx="6700999" cy="2248024"/>
          </a:xfrm>
        </p:grpSpPr>
        <p:grpSp>
          <p:nvGrpSpPr>
            <p:cNvPr id="9" name="群組 8"/>
            <p:cNvGrpSpPr/>
            <p:nvPr/>
          </p:nvGrpSpPr>
          <p:grpSpPr>
            <a:xfrm>
              <a:off x="1475656" y="5210319"/>
              <a:ext cx="6381252" cy="1564847"/>
              <a:chOff x="1475656" y="5210319"/>
              <a:chExt cx="6381252" cy="1564847"/>
            </a:xfrm>
          </p:grpSpPr>
          <p:grpSp>
            <p:nvGrpSpPr>
              <p:cNvPr id="11" name="群組 10"/>
              <p:cNvGrpSpPr/>
              <p:nvPr/>
            </p:nvGrpSpPr>
            <p:grpSpPr>
              <a:xfrm>
                <a:off x="1475656" y="5210319"/>
                <a:ext cx="6381252" cy="1564847"/>
                <a:chOff x="1683396" y="5099314"/>
                <a:chExt cx="6381252" cy="1564847"/>
              </a:xfrm>
            </p:grpSpPr>
            <p:sp>
              <p:nvSpPr>
                <p:cNvPr id="13" name="向右箭號 12"/>
                <p:cNvSpPr/>
                <p:nvPr/>
              </p:nvSpPr>
              <p:spPr>
                <a:xfrm>
                  <a:off x="1683396" y="5257673"/>
                  <a:ext cx="4937875" cy="1260000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" name="文字方塊 13"/>
                <p:cNvSpPr txBox="1"/>
                <p:nvPr/>
              </p:nvSpPr>
              <p:spPr>
                <a:xfrm>
                  <a:off x="3805628" y="5518341"/>
                  <a:ext cx="12164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/>
                    <a:t>Production</a:t>
                  </a:r>
                  <a:endParaRPr lang="zh-TW" altLang="en-US" dirty="0"/>
                </a:p>
              </p:txBody>
            </p:sp>
            <p:sp>
              <p:nvSpPr>
                <p:cNvPr id="15" name="文字方塊 14"/>
                <p:cNvSpPr txBox="1"/>
                <p:nvPr/>
              </p:nvSpPr>
              <p:spPr>
                <a:xfrm>
                  <a:off x="3805628" y="5877186"/>
                  <a:ext cx="2359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/>
                    <a:t>Maintenance &amp; Service</a:t>
                  </a:r>
                  <a:endParaRPr lang="zh-TW" altLang="en-US" dirty="0"/>
                </a:p>
              </p:txBody>
            </p:sp>
            <p:pic>
              <p:nvPicPr>
                <p:cNvPr id="16" name="圖片 1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24648" y="5099314"/>
                  <a:ext cx="1440000" cy="1564847"/>
                </a:xfrm>
                <a:prstGeom prst="rect">
                  <a:avLst/>
                </a:prstGeom>
              </p:spPr>
            </p:pic>
          </p:grpSp>
          <p:cxnSp>
            <p:nvCxnSpPr>
              <p:cNvPr id="12" name="直線接點 11"/>
              <p:cNvCxnSpPr/>
              <p:nvPr/>
            </p:nvCxnSpPr>
            <p:spPr>
              <a:xfrm>
                <a:off x="3492200" y="6001118"/>
                <a:ext cx="2880000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0" name="資料庫圖表 9"/>
            <p:cNvGraphicFramePr/>
            <p:nvPr>
              <p:extLst>
                <p:ext uri="{D42A27DB-BD31-4B8C-83A1-F6EECF244321}">
                  <p14:modId xmlns:p14="http://schemas.microsoft.com/office/powerpoint/2010/main" val="2916490905"/>
                </p:ext>
              </p:extLst>
            </p:nvPr>
          </p:nvGraphicFramePr>
          <p:xfrm>
            <a:off x="1155909" y="4690000"/>
            <a:ext cx="2668551" cy="22480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4434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ACA-19F9-4B80-8B94-249CC84E0A02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>
                <a:cs typeface="NettoOT-Black"/>
              </a:rPr>
              <a:t>How ART System Support the </a:t>
            </a:r>
            <a:r>
              <a:rPr lang="en-US" altLang="zh-TW" dirty="0"/>
              <a:t>Management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agile smart machining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539552" y="2132856"/>
            <a:ext cx="6707088" cy="403244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Simple access to see your </a:t>
            </a:r>
            <a:r>
              <a:rPr lang="en-US" altLang="zh-TW" dirty="0" smtClean="0"/>
              <a:t>machine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dirty="0"/>
              <a:t>statuses within a </a:t>
            </a:r>
            <a:r>
              <a:rPr lang="en-US" altLang="zh-TW" dirty="0" smtClean="0"/>
              <a:t>worldwide available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dirty="0"/>
              <a:t>platform</a:t>
            </a:r>
          </a:p>
          <a:p>
            <a:r>
              <a:rPr lang="en-US" altLang="zh-TW" dirty="0"/>
              <a:t>Management tool provide a summary of workshop for</a:t>
            </a:r>
            <a:r>
              <a:rPr lang="en-US" altLang="zh-TW" dirty="0">
                <a:sym typeface="Wingdings" panose="05000000000000000000" pitchFamily="2" charset="2"/>
              </a:rPr>
              <a:t> </a:t>
            </a:r>
            <a:r>
              <a:rPr lang="en-US" altLang="zh-TW" b="1" i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Production manager</a:t>
            </a:r>
            <a:endParaRPr lang="en-US" altLang="zh-TW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TW" dirty="0"/>
              <a:t>Machine overview </a:t>
            </a:r>
            <a:r>
              <a:rPr lang="en-US" altLang="zh-TW" dirty="0">
                <a:sym typeface="Wingdings" panose="05000000000000000000" pitchFamily="2" charset="2"/>
              </a:rPr>
              <a:t>provide a summary of machine states for </a:t>
            </a:r>
            <a:r>
              <a:rPr lang="en-US" altLang="zh-TW" b="1" i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Machine operator</a:t>
            </a:r>
            <a:endParaRPr lang="en-US" altLang="zh-TW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TW" dirty="0"/>
              <a:t>Data analysis provide user define data analysis for</a:t>
            </a:r>
            <a:r>
              <a:rPr lang="en-US" altLang="zh-TW" dirty="0">
                <a:sym typeface="Wingdings" panose="05000000000000000000" pitchFamily="2" charset="2"/>
              </a:rPr>
              <a:t> </a:t>
            </a:r>
            <a:r>
              <a:rPr lang="en-US" altLang="zh-TW" b="1" i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Maintenance &amp; Engineer</a:t>
            </a:r>
            <a:endParaRPr lang="en-US" altLang="zh-TW" b="1" dirty="0"/>
          </a:p>
          <a:p>
            <a:r>
              <a:rPr lang="en-US" altLang="zh-TW" dirty="0"/>
              <a:t>Lifetime monitoring &amp; Diagnosis System provide machine lifetime indicator for </a:t>
            </a:r>
            <a:r>
              <a:rPr lang="en-US" altLang="zh-TW" b="1" i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Maintenance manager</a:t>
            </a:r>
            <a:endParaRPr lang="en-US" altLang="zh-TW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22206"/>
            <a:ext cx="2952328" cy="184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54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字型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504</Words>
  <Application>Microsoft Macintosh PowerPoint</Application>
  <PresentationFormat>On-screen Show (4:3)</PresentationFormat>
  <Paragraphs>201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佈景主題</vt:lpstr>
      <vt:lpstr>PowerPoint Presentation</vt:lpstr>
      <vt:lpstr>Outline</vt:lpstr>
      <vt:lpstr>INDUSTRIE 4.0</vt:lpstr>
      <vt:lpstr>Smart Machining</vt:lpstr>
      <vt:lpstr>ART – The Solution </vt:lpstr>
      <vt:lpstr>ART Features</vt:lpstr>
      <vt:lpstr>ART – The Solution</vt:lpstr>
      <vt:lpstr>ART Benefits</vt:lpstr>
      <vt:lpstr>How ART System Support the Management</vt:lpstr>
      <vt:lpstr>Management Tool</vt:lpstr>
      <vt:lpstr>Machine Overview</vt:lpstr>
      <vt:lpstr>Data Analysis</vt:lpstr>
      <vt:lpstr>Data Analysis</vt:lpstr>
      <vt:lpstr>Data Analysis</vt:lpstr>
      <vt:lpstr>Lifetime Monitoring</vt:lpstr>
      <vt:lpstr>Diagnosis System</vt:lpstr>
      <vt:lpstr>Residual Lube Diagnosis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a15 Iris</dc:creator>
  <cp:lastModifiedBy>Robert Baker</cp:lastModifiedBy>
  <cp:revision>358</cp:revision>
  <cp:lastPrinted>2017-01-24T08:48:10Z</cp:lastPrinted>
  <dcterms:created xsi:type="dcterms:W3CDTF">2016-10-18T01:29:50Z</dcterms:created>
  <dcterms:modified xsi:type="dcterms:W3CDTF">2019-02-12T20:09:06Z</dcterms:modified>
</cp:coreProperties>
</file>